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23"/>
  </p:notesMasterIdLst>
  <p:handoutMasterIdLst>
    <p:handoutMasterId r:id="rId24"/>
  </p:handoutMasterIdLst>
  <p:sldIdLst>
    <p:sldId id="277" r:id="rId3"/>
    <p:sldId id="265" r:id="rId4"/>
    <p:sldId id="303" r:id="rId5"/>
    <p:sldId id="304" r:id="rId6"/>
    <p:sldId id="281" r:id="rId7"/>
    <p:sldId id="305" r:id="rId8"/>
    <p:sldId id="339" r:id="rId9"/>
    <p:sldId id="340" r:id="rId10"/>
    <p:sldId id="341" r:id="rId11"/>
    <p:sldId id="342" r:id="rId12"/>
    <p:sldId id="346" r:id="rId13"/>
    <p:sldId id="343" r:id="rId14"/>
    <p:sldId id="344" r:id="rId15"/>
    <p:sldId id="347" r:id="rId16"/>
    <p:sldId id="345" r:id="rId17"/>
    <p:sldId id="311" r:id="rId18"/>
    <p:sldId id="348" r:id="rId19"/>
    <p:sldId id="284" r:id="rId20"/>
    <p:sldId id="349"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F5B"/>
    <a:srgbClr val="860000"/>
    <a:srgbClr val="00B0F0"/>
    <a:srgbClr val="ED8137"/>
    <a:srgbClr val="BC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94660"/>
  </p:normalViewPr>
  <p:slideViewPr>
    <p:cSldViewPr snapToGrid="0">
      <p:cViewPr varScale="1">
        <p:scale>
          <a:sx n="66" d="100"/>
          <a:sy n="66" d="100"/>
        </p:scale>
        <p:origin x="64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6/14/2023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hyperphysics.phy-astr.gsu.edu/hbase/optmod/lassol.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sites.google.com/site/puenggphysics/home/unit-i/ruby-las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59213" y="6014156"/>
            <a:ext cx="643204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LASER                 </a:t>
            </a:r>
          </a:p>
          <a:p>
            <a:pPr eaLnBrk="1" hangingPunct="1"/>
            <a:endParaRPr lang="en-US" sz="1600" dirty="0">
              <a:latin typeface="Raleway ExtraBold" pitchFamily="34" charset="-52"/>
            </a:endParaRPr>
          </a:p>
        </p:txBody>
      </p:sp>
      <p:sp>
        <p:nvSpPr>
          <p:cNvPr id="26" name="TextBox 25"/>
          <p:cNvSpPr txBox="1">
            <a:spLocks noChangeArrowheads="1"/>
          </p:cNvSpPr>
          <p:nvPr/>
        </p:nvSpPr>
        <p:spPr bwMode="auto">
          <a:xfrm>
            <a:off x="2177559" y="1085083"/>
            <a:ext cx="9063318" cy="603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INSTITUTE :UIE</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DEPARTMENT: ALL ACADEMIC UNITS</a:t>
            </a:r>
          </a:p>
          <a:p>
            <a:pPr lvl="0" algn="ctr" defTabSz="622300">
              <a:lnSpc>
                <a:spcPct val="90000"/>
              </a:lnSpc>
              <a:spcBef>
                <a:spcPct val="0"/>
              </a:spcBef>
              <a:spcAft>
                <a:spcPct val="35000"/>
              </a:spcAft>
            </a:pPr>
            <a:r>
              <a:rPr lang="en-US" sz="2800" dirty="0">
                <a:latin typeface="Times New Roman" pitchFamily="18" charset="0"/>
                <a:ea typeface="Calibri" panose="020F0502020204030204" pitchFamily="34" charset="0"/>
                <a:cs typeface="Times New Roman" panose="02020603050405020304" pitchFamily="18" charset="0"/>
              </a:rPr>
              <a:t>Bachelor of Engineering (All Sections)</a:t>
            </a:r>
          </a:p>
          <a:p>
            <a:pPr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Subject Name and Code:</a:t>
            </a:r>
          </a:p>
          <a:p>
            <a:pPr lvl="0" algn="ctr" defTabSz="622300">
              <a:lnSpc>
                <a:spcPct val="90000"/>
              </a:lnSpc>
              <a:spcBef>
                <a:spcPct val="0"/>
              </a:spcBef>
              <a:spcAft>
                <a:spcPct val="35000"/>
              </a:spcAft>
            </a:pPr>
            <a:r>
              <a:rPr lang="en-US" sz="2800">
                <a:latin typeface="Times New Roman" pitchFamily="18" charset="0"/>
                <a:ea typeface="Calibri" panose="020F0502020204030204" pitchFamily="34" charset="0"/>
                <a:cs typeface="Times New Roman" pitchFamily="18" charset="0"/>
              </a:rPr>
              <a:t>Engineering Physics 23SPH-141</a:t>
            </a:r>
          </a:p>
          <a:p>
            <a:pPr lvl="0" algn="ctr" defTabSz="622300">
              <a:lnSpc>
                <a:spcPct val="90000"/>
              </a:lnSpc>
              <a:spcBef>
                <a:spcPct val="0"/>
              </a:spcBef>
              <a:spcAft>
                <a:spcPct val="35000"/>
              </a:spcAft>
            </a:pPr>
            <a:r>
              <a:rPr lang="en-US" sz="2800">
                <a:latin typeface="Times New Roman" pitchFamily="18" charset="0"/>
                <a:ea typeface="Calibri" panose="020F0502020204030204" pitchFamily="34" charset="0"/>
                <a:cs typeface="Times New Roman" pitchFamily="18" charset="0"/>
              </a:rPr>
              <a:t>Prepared </a:t>
            </a:r>
            <a:r>
              <a:rPr lang="en-US" sz="2800" dirty="0">
                <a:latin typeface="Times New Roman" panose="02020603050405020304" pitchFamily="18" charset="0"/>
                <a:ea typeface="Calibri" panose="020F0502020204030204" pitchFamily="34" charset="0"/>
                <a:cs typeface="Times New Roman" panose="02020603050405020304" pitchFamily="18" charset="0"/>
              </a:rPr>
              <a:t>by: </a:t>
            </a:r>
            <a:r>
              <a:rPr lang="en-US" sz="2800" dirty="0" err="1">
                <a:latin typeface="Times New Roman" panose="02020603050405020304" pitchFamily="18" charset="0"/>
                <a:ea typeface="Calibri" panose="020F0502020204030204" pitchFamily="34" charset="0"/>
                <a:cs typeface="Times New Roman" panose="02020603050405020304" pitchFamily="18" charset="0"/>
              </a:rPr>
              <a:t>Anu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Kapoor</a:t>
            </a:r>
            <a:r>
              <a:rPr lang="en-US" sz="2800" dirty="0">
                <a:latin typeface="Times New Roman" panose="02020603050405020304" pitchFamily="18" charset="0"/>
                <a:ea typeface="Calibri" panose="020F0502020204030204" pitchFamily="34" charset="0"/>
                <a:cs typeface="Times New Roman" panose="02020603050405020304" pitchFamily="18" charset="0"/>
              </a:rPr>
              <a:t>, Assistant Prof. Physics</a:t>
            </a:r>
          </a:p>
          <a:p>
            <a:pPr lvl="0" algn="ctr" defTabSz="622300">
              <a:lnSpc>
                <a:spcPct val="90000"/>
              </a:lnSpc>
              <a:spcBef>
                <a:spcPct val="0"/>
              </a:spcBef>
              <a:spcAft>
                <a:spcPct val="35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3200" b="1" dirty="0">
                <a:solidFill>
                  <a:prstClr val="black">
                    <a:lumMod val="85000"/>
                    <a:lumOff val="15000"/>
                  </a:prstClr>
                </a:solidFill>
                <a:latin typeface="Times New Roman" panose="02020603050405020304" pitchFamily="18" charset="0"/>
                <a:cs typeface="Times New Roman" panose="02020603050405020304" pitchFamily="18" charset="0"/>
              </a:rPr>
              <a:t> </a:t>
            </a:r>
          </a:p>
          <a:p>
            <a:pPr eaLnBrk="1" hangingPunct="1"/>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10</a:t>
            </a:fld>
            <a:endParaRPr lang="en-US"/>
          </a:p>
        </p:txBody>
      </p:sp>
      <p:sp>
        <p:nvSpPr>
          <p:cNvPr id="3" name="Title 7"/>
          <p:cNvSpPr txBox="1">
            <a:spLocks noChangeArrowheads="1"/>
          </p:cNvSpPr>
          <p:nvPr/>
        </p:nvSpPr>
        <p:spPr bwMode="auto">
          <a:xfrm>
            <a:off x="367698" y="420444"/>
            <a:ext cx="1116078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cs typeface="Times New Roman" panose="02020603050405020304" pitchFamily="18" charset="0"/>
              </a:rPr>
              <a:t>CONSTRUCTION</a:t>
            </a:r>
            <a:br>
              <a:rPr lang="en-US" b="1" dirty="0">
                <a:latin typeface="Casper Bold"/>
                <a:ea typeface="Karla" pitchFamily="2" charset="0"/>
                <a:cs typeface="Karla" pitchFamily="2" charset="0"/>
              </a:rPr>
            </a:br>
            <a:endParaRPr lang="en-US" dirty="0">
              <a:latin typeface="Casper Bold"/>
            </a:endParaRPr>
          </a:p>
        </p:txBody>
      </p:sp>
      <p:sp>
        <p:nvSpPr>
          <p:cNvPr id="5" name="Rectangle 4"/>
          <p:cNvSpPr/>
          <p:nvPr/>
        </p:nvSpPr>
        <p:spPr>
          <a:xfrm>
            <a:off x="838200" y="16941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38200" y="1558804"/>
            <a:ext cx="4979276" cy="4524315"/>
          </a:xfrm>
          <a:prstGeom prst="rect">
            <a:avLst/>
          </a:prstGeom>
        </p:spPr>
        <p:txBody>
          <a:bodyPr wrap="square">
            <a:spAutoFit/>
          </a:bodyPr>
          <a:lstStyle/>
          <a:p>
            <a:pPr marL="342900" indent="-342900" algn="just">
              <a:buFont typeface="Wingdings" pitchFamily="2" charset="2"/>
              <a:buChar char="v"/>
            </a:pPr>
            <a:r>
              <a:rPr lang="en-US" sz="2400" dirty="0"/>
              <a:t>In ruby laser 4 cm length and 5 mm diameter rod is generally used.</a:t>
            </a:r>
          </a:p>
          <a:p>
            <a:pPr marL="342900" indent="-342900" algn="just">
              <a:buFont typeface="Wingdings" pitchFamily="2" charset="2"/>
              <a:buChar char="v"/>
            </a:pPr>
            <a:r>
              <a:rPr lang="en-US" sz="2400" dirty="0"/>
              <a:t>Both the ends of the rods are highly polished and made strictly parallel. The ends are silvered in such a way, one becomes partially reflected and the other end fully reflected.</a:t>
            </a:r>
          </a:p>
          <a:p>
            <a:pPr marL="342900" indent="-342900" algn="just">
              <a:buFont typeface="Wingdings" pitchFamily="2" charset="2"/>
              <a:buChar char="v"/>
            </a:pPr>
            <a:r>
              <a:rPr lang="en-US" sz="2400" dirty="0"/>
              <a:t>The ruby rod is surrounded by xenon flash tube, which provides the pumping light to excite the chromium ions in to upper energy levels.</a:t>
            </a:r>
          </a:p>
        </p:txBody>
      </p:sp>
      <p:sp>
        <p:nvSpPr>
          <p:cNvPr id="7" name="TextBox 6"/>
          <p:cNvSpPr txBox="1"/>
          <p:nvPr/>
        </p:nvSpPr>
        <p:spPr>
          <a:xfrm>
            <a:off x="6260727" y="6324600"/>
            <a:ext cx="3286684" cy="338554"/>
          </a:xfrm>
          <a:prstGeom prst="rect">
            <a:avLst/>
          </a:prstGeom>
          <a:noFill/>
        </p:spPr>
        <p:txBody>
          <a:bodyPr wrap="square" rtlCol="0">
            <a:spAutoFit/>
          </a:bodyPr>
          <a:lstStyle/>
          <a:p>
            <a:r>
              <a:rPr lang="en-US" sz="1600" dirty="0"/>
              <a:t>Figure 6 Ruby Laser [12]</a:t>
            </a:r>
          </a:p>
        </p:txBody>
      </p:sp>
      <p:pic>
        <p:nvPicPr>
          <p:cNvPr id="8" name="Picture 7"/>
          <p:cNvPicPr>
            <a:picLocks noGrp="1" noChangeAspect="1" noChangeArrowheads="1"/>
          </p:cNvPicPr>
          <p:nvPr/>
        </p:nvPicPr>
        <p:blipFill>
          <a:blip r:embed="rId2" cstate="print"/>
          <a:stretch>
            <a:fillRect/>
          </a:stretch>
        </p:blipFill>
        <p:spPr bwMode="auto">
          <a:xfrm>
            <a:off x="5948089" y="1558804"/>
            <a:ext cx="5451584" cy="4343400"/>
          </a:xfrm>
          <a:prstGeom prst="rect">
            <a:avLst/>
          </a:prstGeom>
          <a:noFill/>
          <a:ln w="9525">
            <a:noFill/>
            <a:miter lim="800000"/>
            <a:headEnd/>
            <a:tailEnd/>
          </a:ln>
        </p:spPr>
      </p:pic>
    </p:spTree>
    <p:extLst>
      <p:ext uri="{BB962C8B-B14F-4D97-AF65-F5344CB8AC3E}">
        <p14:creationId xmlns:p14="http://schemas.microsoft.com/office/powerpoint/2010/main" val="3710739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11</a:t>
            </a:fld>
            <a:endParaRPr lang="en-US"/>
          </a:p>
        </p:txBody>
      </p:sp>
      <p:sp>
        <p:nvSpPr>
          <p:cNvPr id="3" name="Title 7"/>
          <p:cNvSpPr txBox="1">
            <a:spLocks noChangeArrowheads="1"/>
          </p:cNvSpPr>
          <p:nvPr/>
        </p:nvSpPr>
        <p:spPr bwMode="auto">
          <a:xfrm>
            <a:off x="367698" y="420444"/>
            <a:ext cx="1116078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cs typeface="Times New Roman" panose="02020603050405020304" pitchFamily="18" charset="0"/>
              </a:rPr>
              <a:t>CONSTRUCTION</a:t>
            </a:r>
            <a:br>
              <a:rPr lang="en-US" b="1" dirty="0">
                <a:latin typeface="Casper Bold"/>
                <a:ea typeface="Karla" pitchFamily="2" charset="0"/>
                <a:cs typeface="Karla" pitchFamily="2" charset="0"/>
              </a:rPr>
            </a:br>
            <a:endParaRPr lang="en-US" dirty="0">
              <a:latin typeface="Casper Bold"/>
            </a:endParaRPr>
          </a:p>
        </p:txBody>
      </p:sp>
      <p:sp>
        <p:nvSpPr>
          <p:cNvPr id="5" name="Rectangle 4"/>
          <p:cNvSpPr/>
          <p:nvPr/>
        </p:nvSpPr>
        <p:spPr>
          <a:xfrm>
            <a:off x="838200" y="16941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38200" y="1558804"/>
            <a:ext cx="4979276" cy="3970318"/>
          </a:xfrm>
          <a:prstGeom prst="rect">
            <a:avLst/>
          </a:prstGeom>
        </p:spPr>
        <p:txBody>
          <a:bodyPr wrap="square">
            <a:spAutoFit/>
          </a:bodyPr>
          <a:lstStyle/>
          <a:p>
            <a:pPr marL="342900" indent="-342900" algn="just">
              <a:buFont typeface="Wingdings" pitchFamily="2" charset="2"/>
              <a:buChar char="v"/>
            </a:pPr>
            <a:r>
              <a:rPr lang="en-US" sz="2400" dirty="0"/>
              <a:t>Xenon flash tube emits thousands joules of energy in few </a:t>
            </a:r>
            <a:r>
              <a:rPr lang="en-US" sz="2400" dirty="0" err="1"/>
              <a:t>milli</a:t>
            </a:r>
            <a:r>
              <a:rPr lang="en-US" sz="2400" dirty="0"/>
              <a:t> seconds, but only a part of that energy is utilized by the chromium ions while the rest energy heats up the apparatus.</a:t>
            </a:r>
          </a:p>
          <a:p>
            <a:pPr marL="342900" indent="-342900" algn="just">
              <a:buFont typeface="Wingdings" pitchFamily="2" charset="2"/>
              <a:buChar char="v"/>
            </a:pPr>
            <a:r>
              <a:rPr lang="en-US" sz="2400" dirty="0"/>
              <a:t>A cooling arrangement is provided to keep the experimental set up at normal temperatures</a:t>
            </a:r>
          </a:p>
          <a:p>
            <a:pPr marL="342900" indent="-342900" algn="just">
              <a:lnSpc>
                <a:spcPct val="150000"/>
              </a:lnSpc>
              <a:buFont typeface="Wingdings" pitchFamily="2" charset="2"/>
              <a:buChar char="v"/>
            </a:pPr>
            <a:endParaRPr lang="en-US" sz="2400" dirty="0"/>
          </a:p>
        </p:txBody>
      </p:sp>
      <p:sp>
        <p:nvSpPr>
          <p:cNvPr id="7" name="TextBox 6"/>
          <p:cNvSpPr txBox="1"/>
          <p:nvPr/>
        </p:nvSpPr>
        <p:spPr>
          <a:xfrm>
            <a:off x="6260727" y="6324600"/>
            <a:ext cx="3286684" cy="338554"/>
          </a:xfrm>
          <a:prstGeom prst="rect">
            <a:avLst/>
          </a:prstGeom>
          <a:noFill/>
        </p:spPr>
        <p:txBody>
          <a:bodyPr wrap="square" rtlCol="0">
            <a:spAutoFit/>
          </a:bodyPr>
          <a:lstStyle/>
          <a:p>
            <a:r>
              <a:rPr lang="en-US" sz="1600" dirty="0"/>
              <a:t>Figure 7 Ruby Laser [13]</a:t>
            </a:r>
          </a:p>
        </p:txBody>
      </p:sp>
      <p:sp>
        <p:nvSpPr>
          <p:cNvPr id="6" name="AutoShape 2" descr="https://cuchd.blackboard.com/bbcswebdav/pid-572683-dt-content-rid-3786384_1/xid-3786384_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https://cuchd.blackboard.com/bbcswebdav/pid-572683-dt-content-rid-3786384_1/xid-3786384_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1" y="1731571"/>
            <a:ext cx="5257800" cy="4101669"/>
          </a:xfrm>
          <a:prstGeom prst="rect">
            <a:avLst/>
          </a:prstGeom>
          <a:noFill/>
        </p:spPr>
      </p:pic>
    </p:spTree>
    <p:extLst>
      <p:ext uri="{BB962C8B-B14F-4D97-AF65-F5344CB8AC3E}">
        <p14:creationId xmlns:p14="http://schemas.microsoft.com/office/powerpoint/2010/main" val="486331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12</a:t>
            </a:fld>
            <a:endParaRPr lang="en-US"/>
          </a:p>
        </p:txBody>
      </p:sp>
      <p:sp>
        <p:nvSpPr>
          <p:cNvPr id="3" name="Title 7"/>
          <p:cNvSpPr txBox="1">
            <a:spLocks noChangeArrowheads="1"/>
          </p:cNvSpPr>
          <p:nvPr/>
        </p:nvSpPr>
        <p:spPr bwMode="auto">
          <a:xfrm>
            <a:off x="367698" y="420444"/>
            <a:ext cx="1116078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cs typeface="Times New Roman" panose="02020603050405020304" pitchFamily="18" charset="0"/>
              </a:rPr>
              <a:t>WORKING OF RUBY LASER</a:t>
            </a:r>
            <a:br>
              <a:rPr lang="en-US" b="1" dirty="0">
                <a:latin typeface="Casper Bold"/>
                <a:ea typeface="Karla" pitchFamily="2" charset="0"/>
                <a:cs typeface="Karla" pitchFamily="2" charset="0"/>
              </a:rPr>
            </a:br>
            <a:endParaRPr lang="en-US" dirty="0">
              <a:latin typeface="Casper Bold"/>
            </a:endParaRPr>
          </a:p>
        </p:txBody>
      </p:sp>
      <p:sp>
        <p:nvSpPr>
          <p:cNvPr id="5" name="Rectangle 4"/>
          <p:cNvSpPr/>
          <p:nvPr/>
        </p:nvSpPr>
        <p:spPr>
          <a:xfrm>
            <a:off x="838200" y="16941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96311" y="1616923"/>
            <a:ext cx="4853152" cy="4893647"/>
          </a:xfrm>
          <a:prstGeom prst="rect">
            <a:avLst/>
          </a:prstGeom>
        </p:spPr>
        <p:txBody>
          <a:bodyPr wrap="square">
            <a:spAutoFit/>
          </a:bodyPr>
          <a:lstStyle/>
          <a:p>
            <a:pPr marL="342900" indent="-342900" algn="just">
              <a:buFont typeface="Wingdings" pitchFamily="2" charset="2"/>
              <a:buChar char="v"/>
            </a:pPr>
            <a:r>
              <a:rPr lang="en-US" sz="2400" dirty="0">
                <a:solidFill>
                  <a:srgbClr val="FF0000"/>
                </a:solidFill>
              </a:rPr>
              <a:t>Ruby crystal is surrounded by xenon tube. Ruby crystal is fully silvered at one side and partially silvered at the other end.</a:t>
            </a:r>
          </a:p>
          <a:p>
            <a:pPr marL="342900" indent="-342900" algn="just">
              <a:buFont typeface="Wingdings" pitchFamily="2" charset="2"/>
              <a:buChar char="v"/>
            </a:pPr>
            <a:r>
              <a:rPr lang="en-US" sz="2400" dirty="0"/>
              <a:t>A strong beam of blue green light is made to fall up on crystal from xenon tube and this light is absorbed by the crystal.</a:t>
            </a:r>
          </a:p>
          <a:p>
            <a:pPr marL="342900" indent="-342900" algn="just">
              <a:buFont typeface="Wingdings" pitchFamily="2" charset="2"/>
              <a:buChar char="v"/>
            </a:pPr>
            <a:r>
              <a:rPr lang="en-US" sz="2400" dirty="0">
                <a:solidFill>
                  <a:srgbClr val="FF0000"/>
                </a:solidFill>
              </a:rPr>
              <a:t>Because of this, many electrons from ground state or normal state are raised to the excited state or higher state and electron falls to meta-stable state.</a:t>
            </a:r>
          </a:p>
        </p:txBody>
      </p:sp>
      <p:sp>
        <p:nvSpPr>
          <p:cNvPr id="7" name="TextBox 6"/>
          <p:cNvSpPr txBox="1"/>
          <p:nvPr/>
        </p:nvSpPr>
        <p:spPr>
          <a:xfrm>
            <a:off x="6260727" y="6324600"/>
            <a:ext cx="3286684" cy="338554"/>
          </a:xfrm>
          <a:prstGeom prst="rect">
            <a:avLst/>
          </a:prstGeom>
          <a:noFill/>
        </p:spPr>
        <p:txBody>
          <a:bodyPr wrap="square" rtlCol="0">
            <a:spAutoFit/>
          </a:bodyPr>
          <a:lstStyle/>
          <a:p>
            <a:r>
              <a:rPr lang="en-US" sz="1600" dirty="0"/>
              <a:t>Figure 8  Ruby Laser [14]</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1351" y="1731572"/>
            <a:ext cx="5662449" cy="4393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241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13</a:t>
            </a:fld>
            <a:endParaRPr lang="en-US"/>
          </a:p>
        </p:txBody>
      </p:sp>
      <p:sp>
        <p:nvSpPr>
          <p:cNvPr id="3" name="Title 7"/>
          <p:cNvSpPr txBox="1">
            <a:spLocks noChangeArrowheads="1"/>
          </p:cNvSpPr>
          <p:nvPr/>
        </p:nvSpPr>
        <p:spPr bwMode="auto">
          <a:xfrm>
            <a:off x="367698" y="420444"/>
            <a:ext cx="1116078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cs typeface="Times New Roman" panose="02020603050405020304" pitchFamily="18" charset="0"/>
              </a:rPr>
              <a:t>WORKING OF RUBY LASER</a:t>
            </a:r>
            <a:br>
              <a:rPr lang="en-US" b="1" dirty="0">
                <a:latin typeface="Casper Bold"/>
                <a:ea typeface="Karla" pitchFamily="2" charset="0"/>
                <a:cs typeface="Karla" pitchFamily="2" charset="0"/>
              </a:rPr>
            </a:br>
            <a:endParaRPr lang="en-US" dirty="0">
              <a:latin typeface="Casper Bold"/>
            </a:endParaRPr>
          </a:p>
        </p:txBody>
      </p:sp>
      <p:sp>
        <p:nvSpPr>
          <p:cNvPr id="5" name="Rectangle 4"/>
          <p:cNvSpPr/>
          <p:nvPr/>
        </p:nvSpPr>
        <p:spPr>
          <a:xfrm>
            <a:off x="838200" y="16941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1616923"/>
            <a:ext cx="10096500" cy="5816977"/>
          </a:xfrm>
          <a:prstGeom prst="rect">
            <a:avLst/>
          </a:prstGeom>
        </p:spPr>
        <p:txBody>
          <a:bodyPr wrap="square">
            <a:spAutoFit/>
          </a:bodyPr>
          <a:lstStyle/>
          <a:p>
            <a:pPr marL="342900" indent="-342900" algn="just">
              <a:buFont typeface="Wingdings" pitchFamily="2" charset="2"/>
              <a:buChar char="v"/>
            </a:pPr>
            <a:r>
              <a:rPr lang="en-US" sz="2400" dirty="0">
                <a:solidFill>
                  <a:srgbClr val="FF0000"/>
                </a:solidFill>
              </a:rPr>
              <a:t>During this transition photon is not emitted but excess energy of the electrons absorbed in crystal lattice</a:t>
            </a:r>
            <a:r>
              <a:rPr lang="en-US" sz="2400" dirty="0"/>
              <a:t>.</a:t>
            </a:r>
          </a:p>
          <a:p>
            <a:pPr marL="342900" indent="-342900" algn="just">
              <a:buFont typeface="Wingdings" pitchFamily="2" charset="2"/>
              <a:buChar char="v"/>
            </a:pPr>
            <a:r>
              <a:rPr lang="en-US" sz="2400" dirty="0"/>
              <a:t>As electron drops to meta-stable state they remain there for certain time ~ 10</a:t>
            </a:r>
            <a:r>
              <a:rPr lang="en-US" sz="2400" baseline="30000" dirty="0"/>
              <a:t>-6</a:t>
            </a:r>
            <a:r>
              <a:rPr lang="en-US" sz="2400" dirty="0"/>
              <a:t> sec.</a:t>
            </a:r>
          </a:p>
          <a:p>
            <a:pPr marL="342900" indent="-342900" algn="just">
              <a:buFont typeface="Wingdings" pitchFamily="2" charset="2"/>
              <a:buChar char="v"/>
            </a:pPr>
            <a:r>
              <a:rPr lang="en-US" sz="2400" dirty="0">
                <a:solidFill>
                  <a:srgbClr val="FF0000"/>
                </a:solidFill>
              </a:rPr>
              <a:t>Thus the incident blue green light from tube increases the number of electron in meta-stable state and then the population inversion can be achieved.</a:t>
            </a:r>
          </a:p>
          <a:p>
            <a:pPr marL="342900" indent="-342900" algn="just">
              <a:buFont typeface="Wingdings" pitchFamily="2" charset="2"/>
              <a:buChar char="v"/>
            </a:pPr>
            <a:r>
              <a:rPr lang="en-US" sz="2400" dirty="0"/>
              <a:t>If a light of different frequency is allowed to fall on this material, the electrons move back and forth between silvered ends of the crystal.</a:t>
            </a:r>
          </a:p>
          <a:p>
            <a:pPr marL="342900" indent="-342900" algn="just">
              <a:buFont typeface="Wingdings" pitchFamily="2" charset="2"/>
              <a:buChar char="v"/>
            </a:pPr>
            <a:r>
              <a:rPr lang="en-US" sz="2400" dirty="0">
                <a:solidFill>
                  <a:srgbClr val="FF0000"/>
                </a:solidFill>
              </a:rPr>
              <a:t>While moving through they get stimulated and excited electrons radiate energy.</a:t>
            </a:r>
          </a:p>
          <a:p>
            <a:pPr marL="342900" indent="-342900" algn="just">
              <a:buFont typeface="Wingdings" pitchFamily="2" charset="2"/>
              <a:buChar char="v"/>
            </a:pPr>
            <a:r>
              <a:rPr lang="en-US" sz="2400" dirty="0"/>
              <a:t>Thus released photon has the same frequency as that of incident photon and is also in exactly same phase.</a:t>
            </a:r>
          </a:p>
          <a:p>
            <a:pPr marL="342900" indent="-342900" algn="just">
              <a:buFont typeface="Wingdings" pitchFamily="2" charset="2"/>
              <a:buChar char="v"/>
            </a:pPr>
            <a:r>
              <a:rPr lang="en-US" sz="2400" dirty="0">
                <a:solidFill>
                  <a:srgbClr val="FF0000"/>
                </a:solidFill>
              </a:rPr>
              <a:t>When the intensity of light beam is increased the same process is repeated</a:t>
            </a:r>
            <a:r>
              <a:rPr lang="en-US" sz="2400" dirty="0"/>
              <a:t>.</a:t>
            </a:r>
          </a:p>
          <a:p>
            <a:pPr marL="342900" indent="-342900">
              <a:lnSpc>
                <a:spcPct val="150000"/>
              </a:lnSpc>
              <a:buFont typeface="Wingdings" pitchFamily="2" charset="2"/>
              <a:buChar char="v"/>
            </a:pPr>
            <a:endParaRPr lang="en-US" sz="2400" dirty="0"/>
          </a:p>
        </p:txBody>
      </p:sp>
    </p:spTree>
    <p:extLst>
      <p:ext uri="{BB962C8B-B14F-4D97-AF65-F5344CB8AC3E}">
        <p14:creationId xmlns:p14="http://schemas.microsoft.com/office/powerpoint/2010/main" val="255395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14</a:t>
            </a:fld>
            <a:endParaRPr lang="en-US"/>
          </a:p>
        </p:txBody>
      </p:sp>
      <p:sp>
        <p:nvSpPr>
          <p:cNvPr id="3" name="Title 7"/>
          <p:cNvSpPr txBox="1">
            <a:spLocks noChangeArrowheads="1"/>
          </p:cNvSpPr>
          <p:nvPr/>
        </p:nvSpPr>
        <p:spPr bwMode="auto">
          <a:xfrm>
            <a:off x="367698" y="420444"/>
            <a:ext cx="1116078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cs typeface="Times New Roman" panose="02020603050405020304" pitchFamily="18" charset="0"/>
              </a:rPr>
              <a:t>WORKING OF RUBY LASER</a:t>
            </a:r>
            <a:br>
              <a:rPr lang="en-US" b="1" dirty="0">
                <a:latin typeface="Casper Bold"/>
                <a:ea typeface="Karla" pitchFamily="2" charset="0"/>
                <a:cs typeface="Karla" pitchFamily="2" charset="0"/>
              </a:rPr>
            </a:br>
            <a:endParaRPr lang="en-US" dirty="0">
              <a:latin typeface="Casper Bold"/>
            </a:endParaRPr>
          </a:p>
        </p:txBody>
      </p:sp>
      <p:sp>
        <p:nvSpPr>
          <p:cNvPr id="5" name="Rectangle 4"/>
          <p:cNvSpPr/>
          <p:nvPr/>
        </p:nvSpPr>
        <p:spPr>
          <a:xfrm>
            <a:off x="838200" y="16941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1616923"/>
            <a:ext cx="10096500" cy="5262979"/>
          </a:xfrm>
          <a:prstGeom prst="rect">
            <a:avLst/>
          </a:prstGeom>
        </p:spPr>
        <p:txBody>
          <a:bodyPr wrap="square">
            <a:spAutoFit/>
          </a:bodyPr>
          <a:lstStyle/>
          <a:p>
            <a:pPr marL="342900" indent="-342900">
              <a:lnSpc>
                <a:spcPct val="150000"/>
              </a:lnSpc>
              <a:buFont typeface="Wingdings" pitchFamily="2" charset="2"/>
              <a:buChar char="v"/>
            </a:pPr>
            <a:r>
              <a:rPr lang="en-US" sz="2400" dirty="0">
                <a:solidFill>
                  <a:srgbClr val="FF0000"/>
                </a:solidFill>
              </a:rPr>
              <a:t>Thus released photon has the same frequency as that of incident photon and is also in exactly same phase.</a:t>
            </a:r>
          </a:p>
          <a:p>
            <a:pPr marL="342900" indent="-342900">
              <a:lnSpc>
                <a:spcPct val="150000"/>
              </a:lnSpc>
              <a:buFont typeface="Wingdings" pitchFamily="2" charset="2"/>
              <a:buChar char="v"/>
            </a:pPr>
            <a:r>
              <a:rPr lang="en-US" sz="2400" dirty="0"/>
              <a:t>When the intensity of light beam is increased the same process is repeated.</a:t>
            </a:r>
          </a:p>
          <a:p>
            <a:pPr marL="342900" indent="-342900">
              <a:lnSpc>
                <a:spcPct val="150000"/>
              </a:lnSpc>
              <a:buFont typeface="Wingdings" pitchFamily="2" charset="2"/>
              <a:buChar char="v"/>
            </a:pPr>
            <a:r>
              <a:rPr lang="en-US" sz="2400" dirty="0">
                <a:solidFill>
                  <a:srgbClr val="FF0000"/>
                </a:solidFill>
              </a:rPr>
              <a:t>Finally extremely intensified beam of light energies from the semi silvered side of the crystal.</a:t>
            </a:r>
          </a:p>
          <a:p>
            <a:pPr marL="342900" indent="-342900">
              <a:lnSpc>
                <a:spcPct val="150000"/>
              </a:lnSpc>
              <a:buFont typeface="Wingdings" pitchFamily="2" charset="2"/>
              <a:buChar char="v"/>
            </a:pPr>
            <a:r>
              <a:rPr lang="en-US" sz="2400" dirty="0">
                <a:solidFill>
                  <a:srgbClr val="FF0000"/>
                </a:solidFill>
              </a:rPr>
              <a:t>This way it is possible to get extremely intensified and coherent beam of light from the crystal. This beam is nothing but higher energetic beam – i.e. LASER beam</a:t>
            </a:r>
            <a:r>
              <a:rPr lang="en-US" sz="2400" dirty="0"/>
              <a:t>.</a:t>
            </a:r>
          </a:p>
          <a:p>
            <a:br>
              <a:rPr lang="en-US" sz="2400" dirty="0"/>
            </a:br>
            <a:endParaRPr lang="en-US" sz="2400" dirty="0"/>
          </a:p>
        </p:txBody>
      </p:sp>
    </p:spTree>
    <p:extLst>
      <p:ext uri="{BB962C8B-B14F-4D97-AF65-F5344CB8AC3E}">
        <p14:creationId xmlns:p14="http://schemas.microsoft.com/office/powerpoint/2010/main" val="3828496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dirty="0"/>
              <a:t>15</a:t>
            </a:r>
          </a:p>
        </p:txBody>
      </p:sp>
      <p:sp>
        <p:nvSpPr>
          <p:cNvPr id="3" name="Title 7"/>
          <p:cNvSpPr txBox="1">
            <a:spLocks noChangeArrowheads="1"/>
          </p:cNvSpPr>
          <p:nvPr/>
        </p:nvSpPr>
        <p:spPr bwMode="auto">
          <a:xfrm>
            <a:off x="367698" y="420444"/>
            <a:ext cx="11160783"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cs typeface="Times New Roman" panose="02020603050405020304" pitchFamily="18" charset="0"/>
              </a:rPr>
              <a:t>RUBY LASER OUTPUT</a:t>
            </a:r>
            <a:br>
              <a:rPr lang="en-US" b="1" dirty="0">
                <a:latin typeface="Casper Bold"/>
                <a:ea typeface="Karla" pitchFamily="2" charset="0"/>
                <a:cs typeface="Karla" pitchFamily="2" charset="0"/>
              </a:rPr>
            </a:br>
            <a:endParaRPr lang="en-US" dirty="0">
              <a:latin typeface="Casper Bold"/>
            </a:endParaRPr>
          </a:p>
        </p:txBody>
      </p:sp>
      <p:sp>
        <p:nvSpPr>
          <p:cNvPr id="5" name="Rectangle 4"/>
          <p:cNvSpPr/>
          <p:nvPr/>
        </p:nvSpPr>
        <p:spPr>
          <a:xfrm>
            <a:off x="838200" y="16941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93579" y="2289529"/>
            <a:ext cx="5672959" cy="1754326"/>
          </a:xfrm>
          <a:prstGeom prst="rect">
            <a:avLst/>
          </a:prstGeom>
        </p:spPr>
        <p:txBody>
          <a:bodyPr wrap="square">
            <a:spAutoFit/>
          </a:bodyPr>
          <a:lstStyle/>
          <a:p>
            <a:pPr marL="342900" indent="-342900">
              <a:lnSpc>
                <a:spcPct val="150000"/>
              </a:lnSpc>
              <a:buFont typeface="Wingdings" pitchFamily="2" charset="2"/>
              <a:buChar char="v"/>
            </a:pPr>
            <a:r>
              <a:rPr lang="en-US" sz="2400" dirty="0">
                <a:solidFill>
                  <a:srgbClr val="FF0000"/>
                </a:solidFill>
                <a:cs typeface="Times New Roman" pitchFamily="18" charset="0"/>
              </a:rPr>
              <a:t>Three level laser</a:t>
            </a:r>
            <a:r>
              <a:rPr lang="en-US" sz="2400" dirty="0">
                <a:cs typeface="Times New Roman" pitchFamily="18" charset="0"/>
              </a:rPr>
              <a:t> </a:t>
            </a:r>
          </a:p>
          <a:p>
            <a:pPr marL="342900" indent="-342900">
              <a:lnSpc>
                <a:spcPct val="150000"/>
              </a:lnSpc>
              <a:buFont typeface="Wingdings" pitchFamily="2" charset="2"/>
              <a:buChar char="v"/>
            </a:pPr>
            <a:r>
              <a:rPr lang="en-US" sz="2400" dirty="0">
                <a:cs typeface="Times New Roman" pitchFamily="18" charset="0"/>
              </a:rPr>
              <a:t>Solid laser</a:t>
            </a:r>
          </a:p>
          <a:p>
            <a:pPr marL="342900" indent="-342900">
              <a:lnSpc>
                <a:spcPct val="150000"/>
              </a:lnSpc>
              <a:buFont typeface="Wingdings" pitchFamily="2" charset="2"/>
              <a:buChar char="v"/>
            </a:pPr>
            <a:r>
              <a:rPr lang="en-US" sz="2400" dirty="0">
                <a:cs typeface="Times New Roman" pitchFamily="18" charset="0"/>
              </a:rPr>
              <a:t>Output wavelength-   </a:t>
            </a:r>
            <a:r>
              <a:rPr lang="en-US" sz="2400" b="1" i="1" dirty="0">
                <a:solidFill>
                  <a:srgbClr val="FF0000"/>
                </a:solidFill>
                <a:cs typeface="Times New Roman" pitchFamily="18" charset="0"/>
              </a:rPr>
              <a:t>694.3 nm</a:t>
            </a:r>
          </a:p>
        </p:txBody>
      </p:sp>
    </p:spTree>
    <p:extLst>
      <p:ext uri="{BB962C8B-B14F-4D97-AF65-F5344CB8AC3E}">
        <p14:creationId xmlns:p14="http://schemas.microsoft.com/office/powerpoint/2010/main" val="2756478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16</a:t>
            </a:fld>
            <a:endParaRPr lang="en-US" dirty="0"/>
          </a:p>
        </p:txBody>
      </p:sp>
      <p:sp>
        <p:nvSpPr>
          <p:cNvPr id="8" name="Title 7"/>
          <p:cNvSpPr txBox="1">
            <a:spLocks noGrp="1" noChangeArrowheads="1"/>
          </p:cNvSpPr>
          <p:nvPr>
            <p:ph type="title"/>
          </p:nvPr>
        </p:nvSpPr>
        <p:spPr bwMode="auto">
          <a:xfrm>
            <a:off x="449262" y="2676262"/>
            <a:ext cx="445656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48049" y="615840"/>
            <a:ext cx="4134465" cy="769441"/>
          </a:xfrm>
          <a:prstGeom prst="rect">
            <a:avLst/>
          </a:prstGeom>
        </p:spPr>
        <p:txBody>
          <a:bodyPr wrap="none">
            <a:spAutoFit/>
          </a:bodyPr>
          <a:lstStyle/>
          <a:p>
            <a:r>
              <a:rPr lang="en-US" sz="4400" b="1" dirty="0">
                <a:latin typeface="Casper Bold"/>
              </a:rPr>
              <a:t>            APPLICATIONS </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1779687"/>
            <a:ext cx="10530073" cy="5078313"/>
          </a:xfrm>
          <a:prstGeom prst="rect">
            <a:avLst/>
          </a:prstGeom>
        </p:spPr>
        <p:txBody>
          <a:bodyPr wrap="square">
            <a:spAutoFit/>
          </a:bodyPr>
          <a:lstStyle/>
          <a:p>
            <a:pPr marL="342900" indent="-342900" algn="just">
              <a:lnSpc>
                <a:spcPct val="150000"/>
              </a:lnSpc>
              <a:buFont typeface="Wingdings" pitchFamily="2" charset="2"/>
              <a:buChar char="ü"/>
            </a:pPr>
            <a:r>
              <a:rPr lang="en-US" sz="2400" dirty="0">
                <a:solidFill>
                  <a:srgbClr val="FF0000"/>
                </a:solidFill>
              </a:rPr>
              <a:t>Ruby lasers are used in a number of applications where short pulses of red light are required. Holography around the world produce holographic portraits with ruby lasers, in sizes up to a meter squared.</a:t>
            </a:r>
          </a:p>
          <a:p>
            <a:pPr marL="342900" indent="-342900" algn="just">
              <a:lnSpc>
                <a:spcPct val="150000"/>
              </a:lnSpc>
              <a:buFont typeface="Wingdings" pitchFamily="2" charset="2"/>
              <a:buChar char="ü"/>
            </a:pPr>
            <a:r>
              <a:rPr lang="en-US" sz="2400" dirty="0">
                <a:solidFill>
                  <a:srgbClr val="0070C0"/>
                </a:solidFill>
              </a:rPr>
              <a:t>Many non-destructive testing labs use ruby lasers to create holograms of large objects such as aircraft to look for weaknesses in the lining.</a:t>
            </a:r>
          </a:p>
          <a:p>
            <a:pPr marL="342900" indent="-342900" algn="just">
              <a:lnSpc>
                <a:spcPct val="150000"/>
              </a:lnSpc>
              <a:buFont typeface="Wingdings" pitchFamily="2" charset="2"/>
              <a:buChar char="ü"/>
            </a:pPr>
            <a:r>
              <a:rPr lang="en-US" sz="2400" dirty="0"/>
              <a:t>Ruby lasers are used extensively in tattoo and hair removal.</a:t>
            </a:r>
          </a:p>
          <a:p>
            <a:pPr marL="342900" indent="-342900" algn="just">
              <a:lnSpc>
                <a:spcPct val="150000"/>
              </a:lnSpc>
              <a:buFont typeface="Wingdings" pitchFamily="2" charset="2"/>
              <a:buChar char="ü"/>
            </a:pPr>
            <a:r>
              <a:rPr lang="en-US" sz="2400" dirty="0">
                <a:solidFill>
                  <a:srgbClr val="FF0000"/>
                </a:solidFill>
              </a:rPr>
              <a:t>Ruby lasers can be used for measurement of plasma properties such as electron density and temperature.</a:t>
            </a:r>
          </a:p>
          <a:p>
            <a:pPr marL="342900" indent="-342900" algn="just">
              <a:lnSpc>
                <a:spcPct val="150000"/>
              </a:lnSpc>
              <a:buFont typeface="Wingdings" pitchFamily="2" charset="2"/>
              <a:buChar char="ü"/>
            </a:pPr>
            <a:r>
              <a:rPr lang="en-US" sz="2400" dirty="0"/>
              <a:t>Ruby lasers are used to remove the melanin of the skin.</a:t>
            </a:r>
          </a:p>
        </p:txBody>
      </p:sp>
    </p:spTree>
    <p:extLst>
      <p:ext uri="{BB962C8B-B14F-4D97-AF65-F5344CB8AC3E}">
        <p14:creationId xmlns:p14="http://schemas.microsoft.com/office/powerpoint/2010/main" val="2081838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17</a:t>
            </a:fld>
            <a:endParaRPr lang="en-US" dirty="0"/>
          </a:p>
        </p:txBody>
      </p:sp>
      <p:sp>
        <p:nvSpPr>
          <p:cNvPr id="8" name="Title 7"/>
          <p:cNvSpPr txBox="1">
            <a:spLocks noGrp="1" noChangeArrowheads="1"/>
          </p:cNvSpPr>
          <p:nvPr>
            <p:ph type="title"/>
          </p:nvPr>
        </p:nvSpPr>
        <p:spPr bwMode="auto">
          <a:xfrm>
            <a:off x="449262" y="2676262"/>
            <a:ext cx="445656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63359" y="607465"/>
            <a:ext cx="5109989" cy="769441"/>
          </a:xfrm>
          <a:prstGeom prst="rect">
            <a:avLst/>
          </a:prstGeom>
        </p:spPr>
        <p:txBody>
          <a:bodyPr wrap="none">
            <a:spAutoFit/>
          </a:bodyPr>
          <a:lstStyle/>
          <a:p>
            <a:r>
              <a:rPr lang="en-US" sz="4400" b="1" dirty="0">
                <a:latin typeface="Casper Bold"/>
              </a:rPr>
              <a:t>            SUMMARY </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1779687"/>
            <a:ext cx="10530073" cy="2308324"/>
          </a:xfrm>
          <a:prstGeom prst="rect">
            <a:avLst/>
          </a:prstGeom>
        </p:spPr>
        <p:txBody>
          <a:bodyPr wrap="square">
            <a:spAutoFit/>
          </a:bodyPr>
          <a:lstStyle/>
          <a:p>
            <a:pPr marL="457200" indent="-457200" algn="just">
              <a:lnSpc>
                <a:spcPct val="150000"/>
              </a:lnSpc>
              <a:buFont typeface="Wingdings" pitchFamily="2" charset="2"/>
              <a:buChar char="v"/>
            </a:pPr>
            <a:r>
              <a:rPr lang="en-US" sz="2400" dirty="0">
                <a:solidFill>
                  <a:srgbClr val="FF0000"/>
                </a:solidFill>
              </a:rPr>
              <a:t>Ruby laser</a:t>
            </a:r>
          </a:p>
          <a:p>
            <a:pPr marL="342900" indent="-342900" algn="just">
              <a:lnSpc>
                <a:spcPct val="150000"/>
              </a:lnSpc>
              <a:buFont typeface="Wingdings" pitchFamily="2" charset="2"/>
              <a:buChar char="v"/>
            </a:pPr>
            <a:r>
              <a:rPr lang="en-US" sz="2400" dirty="0">
                <a:solidFill>
                  <a:srgbClr val="00B0F0"/>
                </a:solidFill>
              </a:rPr>
              <a:t> Construction</a:t>
            </a:r>
          </a:p>
          <a:p>
            <a:pPr marL="342900" indent="-342900" algn="just">
              <a:lnSpc>
                <a:spcPct val="150000"/>
              </a:lnSpc>
              <a:buFont typeface="Wingdings" pitchFamily="2" charset="2"/>
              <a:buChar char="v"/>
            </a:pPr>
            <a:r>
              <a:rPr lang="en-US" sz="2400" dirty="0">
                <a:solidFill>
                  <a:srgbClr val="00B0F0"/>
                </a:solidFill>
              </a:rPr>
              <a:t>Working</a:t>
            </a:r>
          </a:p>
          <a:p>
            <a:pPr marL="342900" indent="-342900" algn="just">
              <a:lnSpc>
                <a:spcPct val="150000"/>
              </a:lnSpc>
              <a:buFont typeface="Wingdings" pitchFamily="2" charset="2"/>
              <a:buChar char="v"/>
            </a:pPr>
            <a:r>
              <a:rPr lang="en-US" sz="2400" dirty="0">
                <a:solidFill>
                  <a:srgbClr val="FF0000"/>
                </a:solidFill>
              </a:rPr>
              <a:t>Applications</a:t>
            </a:r>
          </a:p>
        </p:txBody>
      </p:sp>
    </p:spTree>
    <p:extLst>
      <p:ext uri="{BB962C8B-B14F-4D97-AF65-F5344CB8AC3E}">
        <p14:creationId xmlns:p14="http://schemas.microsoft.com/office/powerpoint/2010/main" val="2056014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b="1" dirty="0">
                <a:latin typeface="Casper Bold" panose="02000806040000020004" pitchFamily="2" charset="0"/>
                <a:cs typeface="Arial" panose="020B0604020202020204" pitchFamily="34" charset="0"/>
              </a:rPr>
              <a:t>REFERENCES </a:t>
            </a:r>
            <a:r>
              <a:rPr lang="en-US" sz="2800" b="1" dirty="0"/>
              <a:t> </a:t>
            </a:r>
            <a:r>
              <a:rPr lang="en-US" sz="2800" dirty="0"/>
              <a:t> </a:t>
            </a:r>
            <a:endParaRPr lang="en-US" dirty="0"/>
          </a:p>
        </p:txBody>
      </p:sp>
      <p:sp>
        <p:nvSpPr>
          <p:cNvPr id="3" name="Content Placeholder 2"/>
          <p:cNvSpPr>
            <a:spLocks noGrp="1"/>
          </p:cNvSpPr>
          <p:nvPr>
            <p:ph idx="1"/>
          </p:nvPr>
        </p:nvSpPr>
        <p:spPr>
          <a:xfrm>
            <a:off x="838200" y="1825625"/>
            <a:ext cx="10515600" cy="5032376"/>
          </a:xfrm>
        </p:spPr>
        <p:txBody>
          <a:bodyPr>
            <a:normAutofit/>
          </a:bodyPr>
          <a:lstStyle/>
          <a:p>
            <a:pPr marL="0" indent="0">
              <a:buNone/>
            </a:pPr>
            <a:r>
              <a:rPr lang="en-US" sz="1800" dirty="0"/>
              <a:t>[1] http://news.mit.edu/2018/laser-attract-alien-astronomers-study-1105</a:t>
            </a:r>
          </a:p>
          <a:p>
            <a:pPr marL="0" indent="0">
              <a:buNone/>
            </a:pPr>
            <a:r>
              <a:rPr lang="en-US" sz="1800" dirty="0"/>
              <a:t>[2] https://www.gutenberg.org/files/36/36-h/36-h.htm</a:t>
            </a:r>
          </a:p>
          <a:p>
            <a:pPr marL="0" indent="0">
              <a:buNone/>
            </a:pPr>
            <a:r>
              <a:rPr lang="en-US" sz="1800" dirty="0"/>
              <a:t>[3] https://www.youtube.com/watch?v=_yLfLDHBUak</a:t>
            </a:r>
          </a:p>
          <a:p>
            <a:pPr marL="0" indent="0">
              <a:buNone/>
            </a:pPr>
            <a:r>
              <a:rPr lang="en-US" sz="1800" dirty="0"/>
              <a:t>[4] stockphoto.com/in/vector/abstract-red-laser-beam-transparent-isolated-on-black-background-vector-illustration-gm1048453908-280444377</a:t>
            </a:r>
          </a:p>
          <a:p>
            <a:pPr marL="0" indent="0">
              <a:buNone/>
            </a:pPr>
            <a:r>
              <a:rPr lang="en-US" sz="1800" dirty="0"/>
              <a:t>[5] https://www.physics-and-radio-electronics.com/blog/absorption-of-radiation-spontaneous-emission-and-stimulated-emission/</a:t>
            </a:r>
          </a:p>
          <a:p>
            <a:pPr marL="0" indent="0">
              <a:buNone/>
            </a:pPr>
            <a:r>
              <a:rPr lang="en-US" sz="1800" dirty="0"/>
              <a:t>[6] https://users.aber.ac.uk/ruw/teach/327/spec.php</a:t>
            </a:r>
          </a:p>
          <a:p>
            <a:pPr marL="0" indent="0">
              <a:buNone/>
            </a:pPr>
            <a:r>
              <a:rPr lang="en-US" sz="1800" dirty="0"/>
              <a:t>[7] https://www.convergentlaser.com/laser-safety</a:t>
            </a:r>
          </a:p>
          <a:p>
            <a:pPr marL="0" indent="0">
              <a:buNone/>
            </a:pPr>
            <a:r>
              <a:rPr lang="en-US" sz="1800" dirty="0"/>
              <a:t>[8] http://www.hk-phy.org/articles/laser/3-states_e.gif </a:t>
            </a:r>
          </a:p>
          <a:p>
            <a:pPr marL="0" indent="0">
              <a:buNone/>
            </a:pPr>
            <a:r>
              <a:rPr lang="en-US" sz="1800" dirty="0"/>
              <a:t>[9] https://www.mcgill.ca/ehs/laboratory/laser-safety/laser-safety-manual/appendices </a:t>
            </a:r>
          </a:p>
          <a:p>
            <a:pPr marL="0" indent="0">
              <a:buNone/>
            </a:pPr>
            <a:r>
              <a:rPr lang="en-US" sz="1800" dirty="0"/>
              <a:t>[10]http://www.laserfest.org/lasers/how/ruby.cfm</a:t>
            </a:r>
          </a:p>
          <a:p>
            <a:pPr marL="0" indent="0">
              <a:buNone/>
            </a:pPr>
            <a:r>
              <a:rPr lang="en-US" sz="1800" dirty="0"/>
              <a:t>[11] </a:t>
            </a:r>
            <a:r>
              <a:rPr lang="en-US" sz="1800" dirty="0">
                <a:hlinkClick r:id="rId2"/>
              </a:rPr>
              <a:t>http://hyperphysics.phy-astr.gsu.edu/hbase/optmod/lassol.html</a:t>
            </a:r>
            <a:endParaRPr lang="en-US" sz="1800" dirty="0"/>
          </a:p>
          <a:p>
            <a:pPr marL="0" indent="0">
              <a:buNone/>
            </a:pPr>
            <a:r>
              <a:rPr lang="en-US" sz="1800" dirty="0">
                <a:latin typeface="Calibri" pitchFamily="34" charset="0"/>
              </a:rPr>
              <a:t>[12] </a:t>
            </a:r>
            <a:r>
              <a:rPr lang="en-US" sz="1800" dirty="0"/>
              <a:t>https://sites.google.com/site/puenggphysics/home/unit-i/ruby-laser</a:t>
            </a:r>
          </a:p>
          <a:p>
            <a:pPr marL="0" indent="0">
              <a:buNone/>
            </a:pPr>
            <a:endParaRPr lang="en-US" sz="1800" dirty="0">
              <a:latin typeface="Calibri" pitchFamily="34" charset="0"/>
            </a:endParaRPr>
          </a:p>
          <a:p>
            <a:pPr marL="0" indent="0">
              <a:buNone/>
            </a:pPr>
            <a:endParaRPr lang="en-US" sz="1800" dirty="0"/>
          </a:p>
          <a:p>
            <a:pPr marL="0" indent="0">
              <a:buNone/>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a:p>
        </p:txBody>
      </p:sp>
      <p:sp>
        <p:nvSpPr>
          <p:cNvPr id="5" name="Rectangle 4"/>
          <p:cNvSpPr/>
          <p:nvPr/>
        </p:nvSpPr>
        <p:spPr>
          <a:xfrm>
            <a:off x="838200" y="1803400"/>
            <a:ext cx="10515600" cy="50546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18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b="1" dirty="0">
                <a:latin typeface="Casper Bold" panose="02000806040000020004" pitchFamily="2" charset="0"/>
                <a:cs typeface="Arial" panose="020B0604020202020204" pitchFamily="34" charset="0"/>
              </a:rPr>
              <a:t>REFERENCES </a:t>
            </a:r>
            <a:r>
              <a:rPr lang="en-US" sz="2800" b="1" dirty="0"/>
              <a:t> </a:t>
            </a:r>
            <a:r>
              <a:rPr lang="en-US" sz="2800" dirty="0"/>
              <a:t> </a:t>
            </a:r>
            <a:endParaRPr lang="en-US" dirty="0"/>
          </a:p>
        </p:txBody>
      </p:sp>
      <p:sp>
        <p:nvSpPr>
          <p:cNvPr id="3" name="Content Placeholder 2"/>
          <p:cNvSpPr>
            <a:spLocks noGrp="1"/>
          </p:cNvSpPr>
          <p:nvPr>
            <p:ph idx="1"/>
          </p:nvPr>
        </p:nvSpPr>
        <p:spPr>
          <a:xfrm>
            <a:off x="838200" y="1825625"/>
            <a:ext cx="10515600" cy="5032376"/>
          </a:xfrm>
        </p:spPr>
        <p:txBody>
          <a:bodyPr>
            <a:normAutofit/>
          </a:bodyPr>
          <a:lstStyle/>
          <a:p>
            <a:pPr marL="0" indent="0">
              <a:buNone/>
            </a:pPr>
            <a:r>
              <a:rPr lang="en-US" sz="1800" dirty="0"/>
              <a:t>[13]https://www.google.com/url?sa=i&amp;url=https%3A%2F%2Fwww.eatm.in%2Fupload%2Fsrit__unit_i_laser.pdf&amp;psig=AOvVaw2uJB6qsMMkF0YF5eo1pPDP&amp;ust=1596105968506000&amp;source=images&amp;cd=vfe&amp;ved=0CAIQjRxqFwoTCMibo6Gk8uoCFQAAAAAdAAAAABAQ</a:t>
            </a:r>
          </a:p>
          <a:p>
            <a:pPr marL="0" indent="0">
              <a:buNone/>
            </a:pPr>
            <a:r>
              <a:rPr lang="en-US" sz="1800" dirty="0"/>
              <a:t>[14] </a:t>
            </a:r>
            <a:r>
              <a:rPr lang="en-US" sz="1800" dirty="0">
                <a:hlinkClick r:id="rId2"/>
              </a:rPr>
              <a:t>https://sites.google.com/site/puenggphysics/home/unit-i/ruby-laser</a:t>
            </a:r>
            <a:endParaRPr lang="en-US" sz="1800" dirty="0"/>
          </a:p>
          <a:p>
            <a:pPr marL="0" indent="0">
              <a:buNone/>
            </a:pPr>
            <a:r>
              <a:rPr lang="en-US" sz="1800" dirty="0"/>
              <a:t> </a:t>
            </a:r>
          </a:p>
          <a:p>
            <a:pPr marL="0" indent="0">
              <a:buNone/>
            </a:pPr>
            <a:endParaRPr lang="en-US" sz="1800" dirty="0">
              <a:latin typeface="Calibri" pitchFamily="34" charset="0"/>
            </a:endParaRPr>
          </a:p>
          <a:p>
            <a:pPr marL="0" indent="0">
              <a:buNone/>
            </a:pPr>
            <a:endParaRPr lang="en-US" sz="1800" dirty="0"/>
          </a:p>
          <a:p>
            <a:pPr marL="0" indent="0">
              <a:buNone/>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sp>
        <p:nvSpPr>
          <p:cNvPr id="5" name="Rectangle 4"/>
          <p:cNvSpPr/>
          <p:nvPr/>
        </p:nvSpPr>
        <p:spPr>
          <a:xfrm>
            <a:off x="838200" y="1803400"/>
            <a:ext cx="10515600" cy="50546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0032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287717" y="1297692"/>
            <a:ext cx="4456567"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4400" b="1" dirty="0">
                <a:latin typeface="Casper Bold"/>
                <a:ea typeface="Karla" pitchFamily="2" charset="0"/>
                <a:cs typeface="Karla" pitchFamily="2" charset="0"/>
              </a:rPr>
            </a:br>
            <a:endParaRPr lang="en-US" sz="4400" dirty="0">
              <a:latin typeface="Casper Bold"/>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37230" y="743847"/>
            <a:ext cx="9730854" cy="5139869"/>
          </a:xfrm>
          <a:prstGeom prst="rect">
            <a:avLst/>
          </a:prstGeom>
        </p:spPr>
        <p:txBody>
          <a:bodyPr wrap="square">
            <a:spAutoFit/>
          </a:bodyPr>
          <a:lstStyle/>
          <a:p>
            <a:r>
              <a:rPr lang="en-IN" sz="4400" b="1" dirty="0"/>
              <a:t>COURSE OBJECTIVES</a:t>
            </a:r>
            <a:endParaRPr lang="en-US" sz="4400" dirty="0"/>
          </a:p>
          <a:p>
            <a:r>
              <a:rPr lang="en-IN" sz="4400" dirty="0"/>
              <a:t> </a:t>
            </a:r>
            <a:endParaRPr lang="en-US" sz="4400" dirty="0"/>
          </a:p>
          <a:p>
            <a:pPr marL="285750" lvl="0" indent="-285750" algn="just">
              <a:buFont typeface="Wingdings" pitchFamily="2" charset="2"/>
              <a:buChar char="v"/>
            </a:pPr>
            <a:r>
              <a:rPr lang="en-IN" sz="2400" dirty="0"/>
              <a:t>The course is designed to make the students industry ready to contribute in the growing demand of the industry at local, national and international level.</a:t>
            </a:r>
            <a:endParaRPr lang="en-US" sz="2400" dirty="0"/>
          </a:p>
          <a:p>
            <a:pPr marL="285750" lvl="0" indent="-285750" algn="just">
              <a:buFont typeface="Wingdings" pitchFamily="2" charset="2"/>
              <a:buChar char="v"/>
            </a:pPr>
            <a:r>
              <a:rPr lang="en-IN" sz="2400" dirty="0"/>
              <a:t>It will make the students competent to understand basic concepts and applications of advanced engineering physics and apply its principles in their respective fields at global platform.</a:t>
            </a:r>
            <a:endParaRPr lang="en-US" sz="2400" dirty="0"/>
          </a:p>
          <a:p>
            <a:pPr marL="285750" lvl="0" indent="-285750" algn="just">
              <a:buFont typeface="Wingdings" pitchFamily="2" charset="2"/>
              <a:buChar char="v"/>
            </a:pPr>
            <a:r>
              <a:rPr lang="en-IN" sz="2400" dirty="0"/>
              <a:t>It will enhance the skill level of the students and shall make them preferred choice for getting employment in industry and research labs.</a:t>
            </a:r>
            <a:endParaRPr lang="en-US" sz="2400" dirty="0"/>
          </a:p>
          <a:p>
            <a:pPr marL="285750" lvl="0" indent="-285750" algn="just">
              <a:buFont typeface="Wingdings" pitchFamily="2" charset="2"/>
              <a:buChar char="v"/>
            </a:pPr>
            <a:r>
              <a:rPr lang="en-IN" sz="2400" dirty="0"/>
              <a:t>It will give thorough knowledge of the discipline to enable students to disseminate knowledge in pursuing excellence in academic areas.</a:t>
            </a:r>
            <a:endParaRPr lang="en-US" sz="2400" dirty="0"/>
          </a:p>
        </p:txBody>
      </p:sp>
    </p:spTree>
    <p:extLst>
      <p:ext uri="{BB962C8B-B14F-4D97-AF65-F5344CB8AC3E}">
        <p14:creationId xmlns:p14="http://schemas.microsoft.com/office/powerpoint/2010/main" val="4018097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
        <p:nvSpPr>
          <p:cNvPr id="2" name="TextBox 1"/>
          <p:cNvSpPr txBox="1"/>
          <p:nvPr/>
        </p:nvSpPr>
        <p:spPr>
          <a:xfrm>
            <a:off x="3452884" y="6168788"/>
            <a:ext cx="4217158" cy="338554"/>
          </a:xfrm>
          <a:prstGeom prst="rect">
            <a:avLst/>
          </a:prstGeom>
          <a:noFill/>
        </p:spPr>
        <p:txBody>
          <a:bodyPr wrap="square" rtlCol="0">
            <a:spAutoFit/>
          </a:bodyPr>
          <a:lstStyle/>
          <a:p>
            <a:r>
              <a:rPr lang="en-US" sz="1600" dirty="0">
                <a:latin typeface="Casper"/>
              </a:rPr>
              <a:t>anukapoor.appsci@cumail.in</a:t>
            </a:r>
          </a:p>
        </p:txBody>
      </p:sp>
    </p:spTree>
    <p:extLst>
      <p:ext uri="{BB962C8B-B14F-4D97-AF65-F5344CB8AC3E}">
        <p14:creationId xmlns:p14="http://schemas.microsoft.com/office/powerpoint/2010/main" val="2656501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3</a:t>
            </a:fld>
            <a:endParaRPr lang="en-US"/>
          </a:p>
        </p:txBody>
      </p:sp>
      <p:sp>
        <p:nvSpPr>
          <p:cNvPr id="8" name="Rectangle 7"/>
          <p:cNvSpPr/>
          <p:nvPr/>
        </p:nvSpPr>
        <p:spPr>
          <a:xfrm>
            <a:off x="196322" y="1060692"/>
            <a:ext cx="4933210" cy="769441"/>
          </a:xfrm>
          <a:prstGeom prst="rect">
            <a:avLst/>
          </a:prstGeom>
        </p:spPr>
        <p:txBody>
          <a:bodyPr wrap="none">
            <a:spAutoFit/>
          </a:bodyPr>
          <a:lstStyle/>
          <a:p>
            <a:r>
              <a:rPr lang="en-IN" sz="4400" b="1" dirty="0"/>
              <a:t>COURSE OUTCOMES</a:t>
            </a:r>
            <a:endParaRPr lang="en-US" sz="4400" dirty="0"/>
          </a:p>
        </p:txBody>
      </p:sp>
      <p:pic>
        <p:nvPicPr>
          <p:cNvPr id="11" name="Picture 2" descr="E.T., we're home | MIT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281" y="818865"/>
            <a:ext cx="5849441" cy="56092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01256" y="6428096"/>
            <a:ext cx="3531476" cy="369332"/>
          </a:xfrm>
          <a:prstGeom prst="rect">
            <a:avLst/>
          </a:prstGeom>
          <a:noFill/>
        </p:spPr>
        <p:txBody>
          <a:bodyPr wrap="square" rtlCol="0">
            <a:spAutoFit/>
          </a:bodyPr>
          <a:lstStyle/>
          <a:p>
            <a:r>
              <a:rPr lang="en-US" dirty="0"/>
              <a:t>Fig. 1 Introduction [1]</a:t>
            </a:r>
          </a:p>
        </p:txBody>
      </p:sp>
      <p:graphicFrame>
        <p:nvGraphicFramePr>
          <p:cNvPr id="10" name="Table 9"/>
          <p:cNvGraphicFramePr>
            <a:graphicFrameLocks noGrp="1"/>
          </p:cNvGraphicFramePr>
          <p:nvPr>
            <p:extLst>
              <p:ext uri="{D42A27DB-BD31-4B8C-83A1-F6EECF244321}">
                <p14:modId xmlns:p14="http://schemas.microsoft.com/office/powerpoint/2010/main" val="1122686768"/>
              </p:ext>
            </p:extLst>
          </p:nvPr>
        </p:nvGraphicFramePr>
        <p:xfrm>
          <a:off x="177421" y="2096487"/>
          <a:ext cx="5477164" cy="4637392"/>
        </p:xfrm>
        <a:graphic>
          <a:graphicData uri="http://schemas.openxmlformats.org/drawingml/2006/table">
            <a:tbl>
              <a:tblPr firstRow="1" firstCol="1" bandRow="1">
                <a:tableStyleId>{5940675A-B579-460E-94D1-54222C63F5DA}</a:tableStyleId>
              </a:tblPr>
              <a:tblGrid>
                <a:gridCol w="843045">
                  <a:extLst>
                    <a:ext uri="{9D8B030D-6E8A-4147-A177-3AD203B41FA5}">
                      <a16:colId xmlns:a16="http://schemas.microsoft.com/office/drawing/2014/main" val="20000"/>
                    </a:ext>
                  </a:extLst>
                </a:gridCol>
                <a:gridCol w="3661864">
                  <a:extLst>
                    <a:ext uri="{9D8B030D-6E8A-4147-A177-3AD203B41FA5}">
                      <a16:colId xmlns:a16="http://schemas.microsoft.com/office/drawing/2014/main" val="20001"/>
                    </a:ext>
                  </a:extLst>
                </a:gridCol>
                <a:gridCol w="972255">
                  <a:extLst>
                    <a:ext uri="{9D8B030D-6E8A-4147-A177-3AD203B41FA5}">
                      <a16:colId xmlns:a16="http://schemas.microsoft.com/office/drawing/2014/main" val="20002"/>
                    </a:ext>
                  </a:extLst>
                </a:gridCol>
              </a:tblGrid>
              <a:tr h="709941">
                <a:tc>
                  <a:txBody>
                    <a:bodyPr/>
                    <a:lstStyle/>
                    <a:p>
                      <a:pPr marL="0" marR="0">
                        <a:lnSpc>
                          <a:spcPct val="115000"/>
                        </a:lnSpc>
                        <a:spcBef>
                          <a:spcPts val="0"/>
                        </a:spcBef>
                        <a:spcAft>
                          <a:spcPts val="0"/>
                        </a:spcAft>
                      </a:pPr>
                      <a:r>
                        <a:rPr lang="en-US" sz="1200" b="0" dirty="0">
                          <a:effectLst/>
                        </a:rPr>
                        <a:t>CO Number</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Title </a:t>
                      </a:r>
                    </a:p>
                    <a:p>
                      <a:pPr marL="0" marR="0">
                        <a:lnSpc>
                          <a:spcPct val="115000"/>
                        </a:lnSpc>
                        <a:spcBef>
                          <a:spcPts val="0"/>
                        </a:spcBef>
                        <a:spcAft>
                          <a:spcPts val="0"/>
                        </a:spcAft>
                      </a:pPr>
                      <a:r>
                        <a:rPr lang="en-IN" sz="1200" kern="1200" dirty="0">
                          <a:solidFill>
                            <a:schemeClr val="tx1"/>
                          </a:solidFill>
                          <a:effectLst/>
                          <a:latin typeface="+mn-lt"/>
                          <a:ea typeface="+mn-ea"/>
                          <a:cs typeface="+mn-cs"/>
                        </a:rPr>
                        <a:t>On completion of this course, the students are expected to learn</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Level </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79638">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CO1</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Quote the basic fundamental concepts of lasers, optical </a:t>
                      </a:r>
                      <a:r>
                        <a:rPr lang="en-US" sz="1100" dirty="0" err="1">
                          <a:effectLst/>
                          <a:latin typeface="Calibri"/>
                          <a:ea typeface="Calibri"/>
                          <a:cs typeface="Calibri"/>
                        </a:rPr>
                        <a:t>fibres</a:t>
                      </a:r>
                      <a:r>
                        <a:rPr lang="en-US" sz="1100" dirty="0">
                          <a:effectLst/>
                          <a:latin typeface="Calibri"/>
                          <a:ea typeface="Calibri"/>
                          <a:cs typeface="Calibri"/>
                        </a:rPr>
                        <a:t>, crystallography, ultrasonic oscillations, semiconductor physics, quantum mechanics and nanotechnology.</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solidFill>
                            <a:schemeClr val="tx1"/>
                          </a:solidFill>
                          <a:effectLst/>
                          <a:latin typeface="+mn-lt"/>
                        </a:rPr>
                        <a:t>Remember, Understand</a:t>
                      </a:r>
                    </a:p>
                    <a:p>
                      <a:pPr marL="0" marR="0">
                        <a:lnSpc>
                          <a:spcPct val="115000"/>
                        </a:lnSpc>
                        <a:spcBef>
                          <a:spcPts val="0"/>
                        </a:spcBef>
                        <a:spcAft>
                          <a:spcPts val="0"/>
                        </a:spcAft>
                      </a:pPr>
                      <a:r>
                        <a:rPr lang="en-US" sz="1200" b="0" dirty="0">
                          <a:solidFill>
                            <a:schemeClr val="tx1"/>
                          </a:solidFill>
                          <a:effectLst/>
                          <a:latin typeface="+mn-lt"/>
                        </a:rPr>
                        <a:t> </a:t>
                      </a: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76699">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CO2</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Demonstrate the working of various lasers, </a:t>
                      </a:r>
                      <a:r>
                        <a:rPr lang="en-US" sz="1100" dirty="0" err="1">
                          <a:effectLst/>
                          <a:latin typeface="Calibri"/>
                          <a:ea typeface="Calibri"/>
                          <a:cs typeface="Calibri"/>
                        </a:rPr>
                        <a:t>fibre</a:t>
                      </a:r>
                      <a:r>
                        <a:rPr lang="en-US" sz="1100" dirty="0">
                          <a:effectLst/>
                          <a:latin typeface="Calibri"/>
                          <a:ea typeface="Calibri"/>
                          <a:cs typeface="Calibri"/>
                        </a:rPr>
                        <a:t> components, semiconductor devices; explain the </a:t>
                      </a:r>
                      <a:r>
                        <a:rPr lang="en-US" sz="1100" dirty="0" err="1">
                          <a:effectLst/>
                          <a:latin typeface="Calibri"/>
                          <a:ea typeface="Calibri"/>
                          <a:cs typeface="Calibri"/>
                        </a:rPr>
                        <a:t>behaviour</a:t>
                      </a:r>
                      <a:r>
                        <a:rPr lang="en-US" sz="1100" dirty="0">
                          <a:effectLst/>
                          <a:latin typeface="Calibri"/>
                          <a:ea typeface="Calibri"/>
                          <a:cs typeface="Calibri"/>
                        </a:rPr>
                        <a:t> of crystalline solids, quantum and </a:t>
                      </a:r>
                      <a:r>
                        <a:rPr lang="en-US" sz="1100" dirty="0" err="1">
                          <a:effectLst/>
                          <a:latin typeface="Calibri"/>
                          <a:ea typeface="Calibri"/>
                          <a:cs typeface="Calibri"/>
                        </a:rPr>
                        <a:t>nano</a:t>
                      </a:r>
                      <a:r>
                        <a:rPr lang="en-US" sz="1100" dirty="0">
                          <a:effectLst/>
                          <a:latin typeface="Calibri"/>
                          <a:ea typeface="Calibri"/>
                          <a:cs typeface="Calibri"/>
                        </a:rPr>
                        <a:t>-scale systems.</a:t>
                      </a:r>
                      <a:endParaRPr lang="en-US" sz="1100" dirty="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Understand</a:t>
                      </a:r>
                    </a:p>
                  </a:txBody>
                  <a:tcPr marL="68580" marR="68580" marT="0" marB="0"/>
                </a:tc>
                <a:extLst>
                  <a:ext uri="{0D108BD9-81ED-4DB2-BD59-A6C34878D82A}">
                    <a16:rowId xmlns:a16="http://schemas.microsoft.com/office/drawing/2014/main" val="10004"/>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CO3</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Solve problems by applying principles related to lasers, </a:t>
                      </a:r>
                      <a:r>
                        <a:rPr lang="en-US" sz="1100" dirty="0" err="1">
                          <a:effectLst/>
                          <a:latin typeface="Calibri"/>
                          <a:ea typeface="Calibri"/>
                          <a:cs typeface="Calibri"/>
                        </a:rPr>
                        <a:t>fibres</a:t>
                      </a:r>
                      <a:r>
                        <a:rPr lang="en-US" sz="1100" dirty="0">
                          <a:effectLst/>
                          <a:latin typeface="Calibri"/>
                          <a:ea typeface="Calibri"/>
                          <a:cs typeface="Calibri"/>
                        </a:rPr>
                        <a:t>, semiconductors, oscillations, quantum and </a:t>
                      </a:r>
                      <a:r>
                        <a:rPr lang="en-US" sz="1100" dirty="0" err="1">
                          <a:effectLst/>
                          <a:latin typeface="Calibri"/>
                          <a:ea typeface="Calibri"/>
                          <a:cs typeface="Calibri"/>
                        </a:rPr>
                        <a:t>nanoscience</a:t>
                      </a:r>
                      <a:r>
                        <a:rPr lang="en-US" sz="1100" dirty="0">
                          <a:effectLst/>
                          <a:latin typeface="Calibri"/>
                          <a:ea typeface="Calibri"/>
                          <a:cs typeface="Calibri"/>
                        </a:rPr>
                        <a:t>.</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rPr>
                        <a:t>Applying </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CO4</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Compare various lasers and </a:t>
                      </a:r>
                      <a:r>
                        <a:rPr lang="en-US" sz="1100" dirty="0" err="1">
                          <a:effectLst/>
                          <a:latin typeface="Calibri"/>
                          <a:ea typeface="Calibri"/>
                          <a:cs typeface="Calibri"/>
                        </a:rPr>
                        <a:t>fibres</a:t>
                      </a:r>
                      <a:r>
                        <a:rPr lang="en-US" sz="1100" dirty="0">
                          <a:effectLst/>
                          <a:latin typeface="Calibri"/>
                          <a:ea typeface="Calibri"/>
                          <a:cs typeface="Calibri"/>
                        </a:rPr>
                        <a:t>, semiconducting devices, crystalline materials, structures at quantum and </a:t>
                      </a:r>
                      <a:r>
                        <a:rPr lang="en-US" sz="1100" dirty="0" err="1">
                          <a:effectLst/>
                          <a:latin typeface="Calibri"/>
                          <a:ea typeface="Calibri"/>
                          <a:cs typeface="Calibri"/>
                        </a:rPr>
                        <a:t>nanoscale</a:t>
                      </a:r>
                      <a:r>
                        <a:rPr lang="en-US" sz="1100" dirty="0">
                          <a:effectLst/>
                          <a:latin typeface="Calibri"/>
                          <a:ea typeface="Calibri"/>
                          <a:cs typeface="Calibri"/>
                        </a:rPr>
                        <a:t> on the basis of their properties for industrial applications.</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ea typeface="Times New Roman" panose="02020603050405020304" pitchFamily="18" charset="0"/>
                          <a:cs typeface="Times New Roman" panose="02020603050405020304" pitchFamily="18" charset="0"/>
                        </a:rPr>
                        <a:t>Analyze</a:t>
                      </a:r>
                    </a:p>
                  </a:txBody>
                  <a:tcPr marL="68580" marR="68580" marT="0" marB="0"/>
                </a:tc>
                <a:extLst>
                  <a:ext uri="{0D108BD9-81ED-4DB2-BD59-A6C34878D82A}">
                    <a16:rowId xmlns:a16="http://schemas.microsoft.com/office/drawing/2014/main" val="10002"/>
                  </a:ext>
                </a:extLst>
              </a:tr>
              <a:tr h="887612">
                <a:tc>
                  <a:txBody>
                    <a:bodyPr/>
                    <a:lstStyle/>
                    <a:p>
                      <a:pPr marL="0" marR="0">
                        <a:lnSpc>
                          <a:spcPct val="115000"/>
                        </a:lnSpc>
                        <a:spcBef>
                          <a:spcPts val="0"/>
                        </a:spcBef>
                        <a:spcAft>
                          <a:spcPts val="0"/>
                        </a:spcAft>
                      </a:pPr>
                      <a:r>
                        <a:rPr lang="en-US" sz="1200" b="0" dirty="0">
                          <a:effectLst/>
                          <a:latin typeface="+mn-lt"/>
                          <a:ea typeface="Times New Roman" panose="02020603050405020304" pitchFamily="18" charset="0"/>
                          <a:cs typeface="Times New Roman" panose="02020603050405020304" pitchFamily="18" charset="0"/>
                        </a:rPr>
                        <a:t>CO5</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Develop various systems using lasers, </a:t>
                      </a:r>
                      <a:r>
                        <a:rPr lang="en-US" sz="1100" dirty="0" err="1">
                          <a:effectLst/>
                          <a:latin typeface="Calibri"/>
                          <a:ea typeface="Calibri"/>
                          <a:cs typeface="Calibri"/>
                        </a:rPr>
                        <a:t>fibres</a:t>
                      </a:r>
                      <a:r>
                        <a:rPr lang="en-US" sz="1100" dirty="0">
                          <a:effectLst/>
                          <a:latin typeface="Calibri"/>
                          <a:ea typeface="Calibri"/>
                          <a:cs typeface="Calibri"/>
                        </a:rPr>
                        <a:t>, semiconductors and </a:t>
                      </a:r>
                      <a:r>
                        <a:rPr lang="en-US" sz="1100" dirty="0" err="1">
                          <a:effectLst/>
                          <a:latin typeface="Calibri"/>
                          <a:ea typeface="Calibri"/>
                          <a:cs typeface="Calibri"/>
                        </a:rPr>
                        <a:t>nanomaterials</a:t>
                      </a:r>
                      <a:r>
                        <a:rPr lang="en-US" sz="1100" dirty="0">
                          <a:effectLst/>
                          <a:latin typeface="Calibri"/>
                          <a:ea typeface="Calibri"/>
                          <a:cs typeface="Calibri"/>
                        </a:rPr>
                        <a:t> for futuristic applications.</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effectLst/>
                          <a:latin typeface="+mn-lt"/>
                        </a:rPr>
                        <a:t>Design</a:t>
                      </a:r>
                      <a:r>
                        <a:rPr lang="en-US" sz="1200" b="0" dirty="0">
                          <a:solidFill>
                            <a:schemeClr val="tx1"/>
                          </a:solidFill>
                          <a:effectLst/>
                          <a:latin typeface="+mn-lt"/>
                        </a:rPr>
                        <a:t> </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1735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a:t>
            </a:fld>
            <a:endParaRPr lang="en-US"/>
          </a:p>
        </p:txBody>
      </p:sp>
      <p:sp>
        <p:nvSpPr>
          <p:cNvPr id="4" name="TextBox 3"/>
          <p:cNvSpPr txBox="1"/>
          <p:nvPr/>
        </p:nvSpPr>
        <p:spPr>
          <a:xfrm>
            <a:off x="764276" y="535213"/>
            <a:ext cx="5472752" cy="6186309"/>
          </a:xfrm>
          <a:prstGeom prst="rect">
            <a:avLst/>
          </a:prstGeom>
          <a:noFill/>
        </p:spPr>
        <p:txBody>
          <a:bodyPr wrap="square" rtlCol="0">
            <a:spAutoFit/>
          </a:bodyPr>
          <a:lstStyle/>
          <a:p>
            <a:pPr algn="just">
              <a:lnSpc>
                <a:spcPct val="150000"/>
              </a:lnSpc>
            </a:pPr>
            <a:r>
              <a:rPr lang="en-US" dirty="0"/>
              <a:t>“ </a:t>
            </a:r>
            <a:r>
              <a:rPr lang="en-US" sz="2400" i="1" dirty="0"/>
              <a:t>In the </a:t>
            </a:r>
            <a:r>
              <a:rPr lang="en-US" sz="2400" b="1" i="1" dirty="0"/>
              <a:t>War of Worlds</a:t>
            </a:r>
            <a:r>
              <a:rPr lang="en-US" sz="2400" i="1" dirty="0"/>
              <a:t>, written before the turn of 20</a:t>
            </a:r>
            <a:r>
              <a:rPr lang="en-US" sz="2400" i="1" baseline="30000" dirty="0"/>
              <a:t>th</a:t>
            </a:r>
            <a:r>
              <a:rPr lang="en-US" sz="2400" i="1" dirty="0"/>
              <a:t>  century, </a:t>
            </a:r>
            <a:r>
              <a:rPr lang="en-US" sz="2400" b="1" i="1" dirty="0"/>
              <a:t>HG Wells </a:t>
            </a:r>
            <a:r>
              <a:rPr lang="en-US" sz="2400" i="1" dirty="0"/>
              <a:t>told a fanciful story of how Martians invaded and almost conquered the earth. Their weapon was a mysterious sword of heat, from which flickered a ghost of a beam of light. It felled men in their tracks, made lead run like water and flashed anything combustible into masses of flame. Today Well’s word of heat comes close to reality in the laser…………”</a:t>
            </a:r>
          </a:p>
        </p:txBody>
      </p:sp>
      <p:pic>
        <p:nvPicPr>
          <p:cNvPr id="11266" name="Picture 2" descr="The War of the Worlds, by H. G. We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684" y="409432"/>
            <a:ext cx="5248275" cy="60323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101256" y="6428096"/>
            <a:ext cx="3531476" cy="369332"/>
          </a:xfrm>
          <a:prstGeom prst="rect">
            <a:avLst/>
          </a:prstGeom>
          <a:noFill/>
        </p:spPr>
        <p:txBody>
          <a:bodyPr wrap="square" rtlCol="0">
            <a:spAutoFit/>
          </a:bodyPr>
          <a:lstStyle/>
          <a:p>
            <a:r>
              <a:rPr lang="en-US" dirty="0"/>
              <a:t>Fig. 2 Introduction [2]</a:t>
            </a:r>
          </a:p>
        </p:txBody>
      </p:sp>
    </p:spTree>
    <p:extLst>
      <p:ext uri="{BB962C8B-B14F-4D97-AF65-F5344CB8AC3E}">
        <p14:creationId xmlns:p14="http://schemas.microsoft.com/office/powerpoint/2010/main" val="9542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60375" y="1807191"/>
            <a:ext cx="6254324" cy="4517409"/>
          </a:xfrm>
        </p:spPr>
        <p:txBody>
          <a:bodyPr>
            <a:noAutofit/>
          </a:bodyPr>
          <a:lstStyle/>
          <a:p>
            <a:pPr marL="342900" indent="-342900" algn="just">
              <a:buFont typeface="Wingdings" pitchFamily="2" charset="2"/>
              <a:buChar char="v"/>
            </a:pPr>
            <a:r>
              <a:rPr lang="en-US" sz="2400" dirty="0">
                <a:cs typeface="Times New Roman" pitchFamily="18" charset="0"/>
              </a:rPr>
              <a:t>Offering a high-speed way to process various materials, lasers are being used on a large scale in various industries. </a:t>
            </a:r>
          </a:p>
          <a:p>
            <a:pPr marL="342900" indent="-342900" algn="just">
              <a:buFont typeface="Wingdings" pitchFamily="2" charset="2"/>
              <a:buChar char="v"/>
            </a:pPr>
            <a:r>
              <a:rPr lang="en-US" sz="2400" dirty="0">
                <a:cs typeface="Times New Roman" pitchFamily="18" charset="0"/>
              </a:rPr>
              <a:t>Innovative technologies are driving the growth of industrial lasers. Manufacturers are introducing technologically advanced industrial lasers for various applications. </a:t>
            </a:r>
          </a:p>
          <a:p>
            <a:pPr marL="342900" indent="-342900" algn="just">
              <a:buFont typeface="Wingdings" pitchFamily="2" charset="2"/>
              <a:buChar char="v"/>
            </a:pPr>
            <a:r>
              <a:rPr lang="en-US" sz="2400" dirty="0">
                <a:cs typeface="Times New Roman" pitchFamily="18" charset="0"/>
              </a:rPr>
              <a:t>The global industrial laser market is highly dynamic, and growing at a fast pace.  </a:t>
            </a:r>
          </a:p>
          <a:p>
            <a:pPr marL="342900" indent="-342900" algn="just">
              <a:buFont typeface="Wingdings" pitchFamily="2" charset="2"/>
              <a:buChar char="v"/>
            </a:pPr>
            <a:r>
              <a:rPr lang="en-US" sz="2400" dirty="0">
                <a:cs typeface="Times New Roman" pitchFamily="18" charset="0"/>
              </a:rPr>
              <a:t>The increasing innovations taking place in fiber lasers play an important role in the growth of the global industrial laser market </a:t>
            </a:r>
            <a:endParaRPr lang="en-US" sz="2400" dirty="0">
              <a:solidFill>
                <a:schemeClr val="tx1">
                  <a:lumMod val="85000"/>
                  <a:lumOff val="15000"/>
                </a:schemeClr>
              </a:solidFill>
              <a:cs typeface="Arial" panose="020B0604020202020204" pitchFamily="34" charset="0"/>
            </a:endParaRPr>
          </a:p>
          <a:p>
            <a:endParaRPr lang="en-US" dirty="0">
              <a:latin typeface="Casper"/>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5</a:t>
            </a:fld>
            <a:endParaRPr lang="en-US" dirty="0"/>
          </a:p>
        </p:txBody>
      </p:sp>
      <p:sp>
        <p:nvSpPr>
          <p:cNvPr id="8" name="Title 7"/>
          <p:cNvSpPr txBox="1">
            <a:spLocks noGrp="1" noChangeArrowheads="1"/>
          </p:cNvSpPr>
          <p:nvPr>
            <p:ph type="title"/>
          </p:nvPr>
        </p:nvSpPr>
        <p:spPr bwMode="auto">
          <a:xfrm>
            <a:off x="1217456" y="337759"/>
            <a:ext cx="4456567"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ea typeface="Karla" pitchFamily="2" charset="0"/>
                <a:cs typeface="Karla" pitchFamily="2" charset="0"/>
              </a:rPr>
              <a:t>WHY TO STUDY LASER</a:t>
            </a:r>
            <a:br>
              <a:rPr lang="en-US" sz="4400" b="1" dirty="0">
                <a:latin typeface="Casper"/>
                <a:ea typeface="Karla" pitchFamily="2" charset="0"/>
                <a:cs typeface="Karla" pitchFamily="2" charset="0"/>
              </a:rPr>
            </a:br>
            <a:endParaRPr lang="en-US" sz="4400" b="1" dirty="0">
              <a:latin typeface="Casper"/>
            </a:endParaRPr>
          </a:p>
        </p:txBody>
      </p:sp>
      <p:sp>
        <p:nvSpPr>
          <p:cNvPr id="9" name="Rectangle 8"/>
          <p:cNvSpPr/>
          <p:nvPr/>
        </p:nvSpPr>
        <p:spPr>
          <a:xfrm>
            <a:off x="460375" y="1671851"/>
            <a:ext cx="6254324" cy="5075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industrial applications of laser pie ch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HGTECH - Laser Applications in Different Industries - YouTube (36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39650" y="1219357"/>
            <a:ext cx="4722125" cy="4258102"/>
          </a:xfrm>
          <a:prstGeom prst="rect">
            <a:avLst/>
          </a:prstGeom>
        </p:spPr>
      </p:pic>
      <p:sp>
        <p:nvSpPr>
          <p:cNvPr id="2" name="Rectangle 1"/>
          <p:cNvSpPr/>
          <p:nvPr/>
        </p:nvSpPr>
        <p:spPr>
          <a:xfrm>
            <a:off x="6682225" y="6008211"/>
            <a:ext cx="5176866" cy="369332"/>
          </a:xfrm>
          <a:prstGeom prst="rect">
            <a:avLst/>
          </a:prstGeom>
        </p:spPr>
        <p:txBody>
          <a:bodyPr wrap="none">
            <a:spAutoFit/>
          </a:bodyPr>
          <a:lstStyle/>
          <a:p>
            <a:r>
              <a:rPr lang="en-US" dirty="0"/>
              <a:t>https://www.youtube.com/watch?v=_yLfLDHBUak[3]</a:t>
            </a:r>
          </a:p>
        </p:txBody>
      </p:sp>
    </p:spTree>
    <p:extLst>
      <p:ext uri="{BB962C8B-B14F-4D97-AF65-F5344CB8AC3E}">
        <p14:creationId xmlns:p14="http://schemas.microsoft.com/office/powerpoint/2010/main" val="693801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1514901"/>
            <a:ext cx="4496487" cy="4948961"/>
          </a:xfrm>
        </p:spPr>
        <p:txBody>
          <a:bodyPr>
            <a:normAutofit/>
          </a:bodyPr>
          <a:lstStyle/>
          <a:p>
            <a:pPr marL="457200" indent="-457200" algn="just">
              <a:lnSpc>
                <a:spcPct val="150000"/>
              </a:lnSpc>
              <a:buFont typeface="Wingdings" pitchFamily="2" charset="2"/>
              <a:buChar char="v"/>
            </a:pPr>
            <a:r>
              <a:rPr lang="en-US" sz="2400" dirty="0"/>
              <a:t>Ruby laser</a:t>
            </a:r>
          </a:p>
          <a:p>
            <a:pPr marL="457200" indent="-457200" algn="just">
              <a:lnSpc>
                <a:spcPct val="150000"/>
              </a:lnSpc>
              <a:buFont typeface="Wingdings" pitchFamily="2" charset="2"/>
              <a:buChar char="v"/>
            </a:pPr>
            <a:r>
              <a:rPr lang="en-US" sz="2400" dirty="0"/>
              <a:t>Construction</a:t>
            </a:r>
          </a:p>
          <a:p>
            <a:pPr marL="457200" indent="-457200" algn="just">
              <a:lnSpc>
                <a:spcPct val="150000"/>
              </a:lnSpc>
              <a:buFont typeface="Wingdings" pitchFamily="2" charset="2"/>
              <a:buChar char="v"/>
            </a:pPr>
            <a:r>
              <a:rPr lang="en-US" sz="2400" dirty="0"/>
              <a:t>Working</a:t>
            </a:r>
          </a:p>
          <a:p>
            <a:pPr marL="342900" indent="-342900" algn="just">
              <a:lnSpc>
                <a:spcPct val="150000"/>
              </a:lnSpc>
              <a:buFont typeface="Wingdings" pitchFamily="2" charset="2"/>
              <a:buChar char="v"/>
            </a:pPr>
            <a:r>
              <a:rPr lang="en-US" sz="2400" dirty="0"/>
              <a:t>Applications</a:t>
            </a:r>
          </a:p>
        </p:txBody>
      </p:sp>
      <p:sp>
        <p:nvSpPr>
          <p:cNvPr id="5" name="Slide Number Placeholder 4"/>
          <p:cNvSpPr>
            <a:spLocks noGrp="1"/>
          </p:cNvSpPr>
          <p:nvPr>
            <p:ph type="sldNum" sz="quarter" idx="12"/>
          </p:nvPr>
        </p:nvSpPr>
        <p:spPr/>
        <p:txBody>
          <a:bodyPr/>
          <a:lstStyle/>
          <a:p>
            <a:fld id="{BDCDBBEF-AA6C-4BA6-85B2-A17D7F280E38}" type="slidenum">
              <a:rPr lang="en-US" smtClean="0"/>
              <a:t>6</a:t>
            </a:fld>
            <a:endParaRPr lang="en-US"/>
          </a:p>
        </p:txBody>
      </p:sp>
      <p:sp>
        <p:nvSpPr>
          <p:cNvPr id="6" name="Rectangle 5"/>
          <p:cNvSpPr/>
          <p:nvPr/>
        </p:nvSpPr>
        <p:spPr>
          <a:xfrm>
            <a:off x="1856096" y="389930"/>
            <a:ext cx="8871044" cy="1446550"/>
          </a:xfrm>
          <a:prstGeom prst="rect">
            <a:avLst/>
          </a:prstGeom>
        </p:spPr>
        <p:txBody>
          <a:bodyPr wrap="square">
            <a:spAutoFit/>
          </a:bodyPr>
          <a:lstStyle/>
          <a:p>
            <a:r>
              <a:rPr lang="en-US" sz="4400" b="1" dirty="0">
                <a:latin typeface="Casper Bold"/>
                <a:cs typeface="Times New Roman" pitchFamily="18" charset="0"/>
              </a:rPr>
              <a:t>CONTENT TO BE DISCUSSED….</a:t>
            </a:r>
            <a:br>
              <a:rPr lang="en-US" sz="4400" b="1" dirty="0">
                <a:solidFill>
                  <a:srgbClr val="C00000"/>
                </a:solidFill>
                <a:latin typeface="Casper Bold"/>
                <a:ea typeface="Karla" pitchFamily="2" charset="0"/>
                <a:cs typeface="Karla" pitchFamily="2" charset="0"/>
              </a:rPr>
            </a:br>
            <a:endParaRPr lang="en-US" sz="4400" dirty="0">
              <a:latin typeface="Casper Bold"/>
            </a:endParaRPr>
          </a:p>
        </p:txBody>
      </p:sp>
      <p:sp>
        <p:nvSpPr>
          <p:cNvPr id="7" name="AutoShape 2" descr="LASER shines on Munich – Physics Worl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LASER shines on Munich – Physics Worl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bstract red laser beam transparent isolated on Vector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5" name="Picture 9" descr="Abstract Red Laser Beam Transparent Isolated On Black Backgroun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615" y="1514901"/>
            <a:ext cx="6086901" cy="4722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85490" y="6428096"/>
            <a:ext cx="3531476" cy="369332"/>
          </a:xfrm>
          <a:prstGeom prst="rect">
            <a:avLst/>
          </a:prstGeom>
          <a:noFill/>
        </p:spPr>
        <p:txBody>
          <a:bodyPr wrap="square" rtlCol="0">
            <a:spAutoFit/>
          </a:bodyPr>
          <a:lstStyle/>
          <a:p>
            <a:r>
              <a:rPr lang="en-US" dirty="0"/>
              <a:t>Fig. 3 Introduction [4]</a:t>
            </a:r>
          </a:p>
        </p:txBody>
      </p:sp>
    </p:spTree>
    <p:extLst>
      <p:ext uri="{BB962C8B-B14F-4D97-AF65-F5344CB8AC3E}">
        <p14:creationId xmlns:p14="http://schemas.microsoft.com/office/powerpoint/2010/main" val="323124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7</a:t>
            </a:fld>
            <a:endParaRPr lang="en-US"/>
          </a:p>
        </p:txBody>
      </p:sp>
      <p:sp>
        <p:nvSpPr>
          <p:cNvPr id="3" name="Title 7"/>
          <p:cNvSpPr txBox="1">
            <a:spLocks noChangeArrowheads="1"/>
          </p:cNvSpPr>
          <p:nvPr/>
        </p:nvSpPr>
        <p:spPr bwMode="auto">
          <a:xfrm>
            <a:off x="367698" y="420444"/>
            <a:ext cx="1116078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altLang="ja-JP" b="1" dirty="0">
                <a:latin typeface="Casper Bold"/>
                <a:cs typeface="Times New Roman" panose="02020603050405020304" pitchFamily="18" charset="0"/>
              </a:rPr>
              <a:t>RUBY LASER</a:t>
            </a:r>
            <a:br>
              <a:rPr lang="en-US" b="1" dirty="0">
                <a:latin typeface="Casper Bold"/>
                <a:ea typeface="Karla" pitchFamily="2" charset="0"/>
                <a:cs typeface="Karla" pitchFamily="2" charset="0"/>
              </a:rPr>
            </a:br>
            <a:endParaRPr lang="en-US" dirty="0">
              <a:latin typeface="Casper Bold"/>
            </a:endParaRPr>
          </a:p>
        </p:txBody>
      </p:sp>
      <p:sp>
        <p:nvSpPr>
          <p:cNvPr id="5" name="Rectangle 4"/>
          <p:cNvSpPr/>
          <p:nvPr/>
        </p:nvSpPr>
        <p:spPr>
          <a:xfrm>
            <a:off x="838200" y="16941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199" y="2331095"/>
            <a:ext cx="4427484" cy="2816156"/>
          </a:xfrm>
          <a:prstGeom prst="rect">
            <a:avLst/>
          </a:prstGeom>
        </p:spPr>
        <p:txBody>
          <a:bodyPr wrap="square">
            <a:spAutoFit/>
          </a:bodyPr>
          <a:lstStyle/>
          <a:p>
            <a:pPr marL="285750" indent="-285750">
              <a:lnSpc>
                <a:spcPct val="150000"/>
              </a:lnSpc>
              <a:buFont typeface="Wingdings" pitchFamily="2" charset="2"/>
              <a:buChar char="q"/>
            </a:pPr>
            <a:r>
              <a:rPr lang="en-US" sz="2400" dirty="0">
                <a:latin typeface="Casper"/>
              </a:rPr>
              <a:t>Solid State laser</a:t>
            </a:r>
          </a:p>
          <a:p>
            <a:pPr marL="285750" indent="-285750">
              <a:lnSpc>
                <a:spcPct val="150000"/>
              </a:lnSpc>
              <a:buFont typeface="Wingdings" pitchFamily="2" charset="2"/>
              <a:buChar char="q"/>
            </a:pPr>
            <a:r>
              <a:rPr lang="en-US" sz="2400" dirty="0">
                <a:latin typeface="Casper"/>
              </a:rPr>
              <a:t>Optical discharge pumping technique</a:t>
            </a:r>
          </a:p>
          <a:p>
            <a:pPr marL="285750" indent="-285750">
              <a:lnSpc>
                <a:spcPct val="150000"/>
              </a:lnSpc>
              <a:buFont typeface="Wingdings" pitchFamily="2" charset="2"/>
              <a:buChar char="q"/>
            </a:pPr>
            <a:r>
              <a:rPr lang="en-US" sz="2400" dirty="0">
                <a:latin typeface="Casper"/>
              </a:rPr>
              <a:t>Chromium ions are active centers</a:t>
            </a:r>
          </a:p>
          <a:p>
            <a:pPr marL="285750" indent="-285750">
              <a:lnSpc>
                <a:spcPct val="150000"/>
              </a:lnSpc>
              <a:buFont typeface="Wingdings" pitchFamily="2" charset="2"/>
              <a:buChar char="q"/>
            </a:pPr>
            <a:r>
              <a:rPr lang="en-US" sz="2400" dirty="0">
                <a:latin typeface="Casper"/>
              </a:rPr>
              <a:t>Emits light in visible region</a:t>
            </a:r>
          </a:p>
          <a:p>
            <a:pPr>
              <a:lnSpc>
                <a:spcPct val="150000"/>
              </a:lnSpc>
            </a:pPr>
            <a:endParaRPr lang="en-US" altLang="ja-JP" sz="2400" b="1" dirty="0">
              <a:solidFill>
                <a:srgbClr val="FF0000"/>
              </a:solidFill>
              <a:latin typeface="Casper Bold"/>
              <a:cs typeface="Times New Roman" panose="02020603050405020304" pitchFamily="18" charset="0"/>
            </a:endParaRPr>
          </a:p>
        </p:txBody>
      </p:sp>
      <p:sp>
        <p:nvSpPr>
          <p:cNvPr id="7" name="TextBox 6"/>
          <p:cNvSpPr txBox="1"/>
          <p:nvPr/>
        </p:nvSpPr>
        <p:spPr>
          <a:xfrm>
            <a:off x="6260727" y="6324600"/>
            <a:ext cx="3286684" cy="338554"/>
          </a:xfrm>
          <a:prstGeom prst="rect">
            <a:avLst/>
          </a:prstGeom>
          <a:noFill/>
        </p:spPr>
        <p:txBody>
          <a:bodyPr wrap="square" rtlCol="0">
            <a:spAutoFit/>
          </a:bodyPr>
          <a:lstStyle/>
          <a:p>
            <a:r>
              <a:rPr lang="en-US" sz="1600" dirty="0"/>
              <a:t>Figure 4 Ruby Laser [11]</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314" y="1731572"/>
            <a:ext cx="5385486" cy="431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406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8</a:t>
            </a:fld>
            <a:endParaRPr lang="en-US"/>
          </a:p>
        </p:txBody>
      </p:sp>
      <p:sp>
        <p:nvSpPr>
          <p:cNvPr id="3" name="Title 7"/>
          <p:cNvSpPr txBox="1">
            <a:spLocks noChangeArrowheads="1"/>
          </p:cNvSpPr>
          <p:nvPr/>
        </p:nvSpPr>
        <p:spPr bwMode="auto">
          <a:xfrm>
            <a:off x="367698" y="420444"/>
            <a:ext cx="1116078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altLang="ja-JP" b="1" dirty="0">
                <a:latin typeface="Casper Bold"/>
                <a:cs typeface="Times New Roman" panose="02020603050405020304" pitchFamily="18" charset="0"/>
              </a:rPr>
              <a:t>RUBY LASER</a:t>
            </a:r>
            <a:br>
              <a:rPr lang="en-US" b="1" dirty="0">
                <a:latin typeface="Casper Bold"/>
                <a:ea typeface="Karla" pitchFamily="2" charset="0"/>
                <a:cs typeface="Karla" pitchFamily="2" charset="0"/>
              </a:rPr>
            </a:br>
            <a:endParaRPr lang="en-US" dirty="0">
              <a:latin typeface="Casper Bold"/>
            </a:endParaRPr>
          </a:p>
        </p:txBody>
      </p:sp>
      <p:sp>
        <p:nvSpPr>
          <p:cNvPr id="5" name="Rectangle 4"/>
          <p:cNvSpPr/>
          <p:nvPr/>
        </p:nvSpPr>
        <p:spPr>
          <a:xfrm>
            <a:off x="838200" y="16941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p:cNvSpPr txBox="1">
            <a:spLocks/>
          </p:cNvSpPr>
          <p:nvPr/>
        </p:nvSpPr>
        <p:spPr>
          <a:xfrm>
            <a:off x="1000775" y="1433070"/>
            <a:ext cx="9894627" cy="569294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b="1" i="1" dirty="0">
                <a:solidFill>
                  <a:srgbClr val="FF0000"/>
                </a:solidFill>
              </a:rPr>
              <a:t>Principle features</a:t>
            </a:r>
          </a:p>
          <a:p>
            <a:pPr algn="just">
              <a:lnSpc>
                <a:spcPct val="100000"/>
              </a:lnSpc>
              <a:buFont typeface="Wingdings" pitchFamily="2" charset="2"/>
              <a:buChar char="v"/>
            </a:pPr>
            <a:r>
              <a:rPr lang="en-US" sz="2400" dirty="0"/>
              <a:t>Type :  Doped Insulator Laser</a:t>
            </a:r>
          </a:p>
          <a:p>
            <a:pPr algn="just">
              <a:lnSpc>
                <a:spcPct val="100000"/>
              </a:lnSpc>
              <a:buFont typeface="Wingdings" pitchFamily="2" charset="2"/>
              <a:buChar char="v"/>
            </a:pPr>
            <a:r>
              <a:rPr lang="sv-SE" sz="2400" dirty="0">
                <a:solidFill>
                  <a:srgbClr val="0070C0"/>
                </a:solidFill>
              </a:rPr>
              <a:t>Active Medium : Ruby crystal( Aluminium oxide + Chromium Oxide)</a:t>
            </a:r>
          </a:p>
          <a:p>
            <a:pPr algn="just">
              <a:lnSpc>
                <a:spcPct val="100000"/>
              </a:lnSpc>
              <a:buFont typeface="Wingdings" pitchFamily="2" charset="2"/>
              <a:buChar char="v"/>
            </a:pPr>
            <a:r>
              <a:rPr lang="en-US" sz="2400" dirty="0"/>
              <a:t>Active Centre : Cr</a:t>
            </a:r>
            <a:r>
              <a:rPr lang="en-US" sz="2400" baseline="30000" dirty="0"/>
              <a:t>3+</a:t>
            </a:r>
            <a:r>
              <a:rPr lang="en-US" sz="2400" dirty="0"/>
              <a:t> ions</a:t>
            </a:r>
          </a:p>
          <a:p>
            <a:pPr algn="just">
              <a:lnSpc>
                <a:spcPct val="100000"/>
              </a:lnSpc>
              <a:buFont typeface="Wingdings" pitchFamily="2" charset="2"/>
              <a:buChar char="v"/>
            </a:pPr>
            <a:r>
              <a:rPr lang="en-US" sz="2400" dirty="0">
                <a:solidFill>
                  <a:srgbClr val="0070C0"/>
                </a:solidFill>
              </a:rPr>
              <a:t>Pumping Method Optical Pumping</a:t>
            </a:r>
          </a:p>
          <a:p>
            <a:pPr algn="just">
              <a:lnSpc>
                <a:spcPct val="100000"/>
              </a:lnSpc>
              <a:buFont typeface="Wingdings" pitchFamily="2" charset="2"/>
              <a:buChar char="v"/>
            </a:pPr>
            <a:r>
              <a:rPr lang="en-US" sz="2400" dirty="0"/>
              <a:t>Pumping Source : Xenon Flash Pump</a:t>
            </a:r>
          </a:p>
          <a:p>
            <a:pPr algn="just">
              <a:lnSpc>
                <a:spcPct val="100000"/>
              </a:lnSpc>
              <a:buFont typeface="Wingdings" pitchFamily="2" charset="2"/>
              <a:buChar char="v"/>
            </a:pPr>
            <a:r>
              <a:rPr lang="en-US" sz="2400" dirty="0">
                <a:solidFill>
                  <a:srgbClr val="0070C0"/>
                </a:solidFill>
              </a:rPr>
              <a:t>Optical Resonator Ends of rods silver coated partially and totally reflecting</a:t>
            </a:r>
            <a:endParaRPr lang="en-US" sz="2400" dirty="0"/>
          </a:p>
          <a:p>
            <a:pPr algn="just">
              <a:lnSpc>
                <a:spcPct val="100000"/>
              </a:lnSpc>
              <a:buFont typeface="Wingdings" pitchFamily="2" charset="2"/>
              <a:buChar char="v"/>
            </a:pPr>
            <a:r>
              <a:rPr lang="en-US" sz="2400" dirty="0">
                <a:solidFill>
                  <a:srgbClr val="0070C0"/>
                </a:solidFill>
              </a:rPr>
              <a:t>Nature of Output Pulsed</a:t>
            </a:r>
          </a:p>
          <a:p>
            <a:pPr algn="just">
              <a:lnSpc>
                <a:spcPct val="100000"/>
              </a:lnSpc>
              <a:buFont typeface="Wingdings" pitchFamily="2" charset="2"/>
              <a:buChar char="v"/>
            </a:pPr>
            <a:r>
              <a:rPr lang="en-US" sz="2400" dirty="0"/>
              <a:t>Wavelength Emitted </a:t>
            </a:r>
            <a:r>
              <a:rPr lang="el-GR" sz="2400" dirty="0"/>
              <a:t> </a:t>
            </a:r>
            <a:r>
              <a:rPr lang="en-US" sz="2400" dirty="0"/>
              <a:t>694.3 nm</a:t>
            </a:r>
          </a:p>
        </p:txBody>
      </p:sp>
    </p:spTree>
    <p:extLst>
      <p:ext uri="{BB962C8B-B14F-4D97-AF65-F5344CB8AC3E}">
        <p14:creationId xmlns:p14="http://schemas.microsoft.com/office/powerpoint/2010/main" val="3029670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9</a:t>
            </a:fld>
            <a:endParaRPr lang="en-US"/>
          </a:p>
        </p:txBody>
      </p:sp>
      <p:sp>
        <p:nvSpPr>
          <p:cNvPr id="3" name="Title 7"/>
          <p:cNvSpPr txBox="1">
            <a:spLocks noChangeArrowheads="1"/>
          </p:cNvSpPr>
          <p:nvPr/>
        </p:nvSpPr>
        <p:spPr bwMode="auto">
          <a:xfrm>
            <a:off x="367698" y="420444"/>
            <a:ext cx="1116078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cs typeface="Times New Roman" panose="02020603050405020304" pitchFamily="18" charset="0"/>
              </a:rPr>
              <a:t>CONSTRUCTION</a:t>
            </a:r>
            <a:br>
              <a:rPr lang="en-US" b="1" dirty="0">
                <a:latin typeface="Casper Bold"/>
                <a:ea typeface="Karla" pitchFamily="2" charset="0"/>
                <a:cs typeface="Karla" pitchFamily="2" charset="0"/>
              </a:rPr>
            </a:br>
            <a:endParaRPr lang="en-US" dirty="0">
              <a:latin typeface="Casper Bold"/>
            </a:endParaRPr>
          </a:p>
        </p:txBody>
      </p:sp>
      <p:sp>
        <p:nvSpPr>
          <p:cNvPr id="5" name="Rectangle 4"/>
          <p:cNvSpPr/>
          <p:nvPr/>
        </p:nvSpPr>
        <p:spPr>
          <a:xfrm>
            <a:off x="838200" y="16941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04437" y="6173716"/>
            <a:ext cx="3286684" cy="338554"/>
          </a:xfrm>
          <a:prstGeom prst="rect">
            <a:avLst/>
          </a:prstGeom>
          <a:noFill/>
        </p:spPr>
        <p:txBody>
          <a:bodyPr wrap="square" rtlCol="0">
            <a:spAutoFit/>
          </a:bodyPr>
          <a:lstStyle/>
          <a:p>
            <a:r>
              <a:rPr lang="en-US" sz="1600" dirty="0"/>
              <a:t>Figure 5 Ruby Laser [11]</a:t>
            </a:r>
          </a:p>
        </p:txBody>
      </p:sp>
      <p:pic>
        <p:nvPicPr>
          <p:cNvPr id="8" name="Picture 7" descr="rubylaser"/>
          <p:cNvPicPr>
            <a:picLocks noChangeAspect="1" noChangeArrowheads="1"/>
          </p:cNvPicPr>
          <p:nvPr/>
        </p:nvPicPr>
        <p:blipFill>
          <a:blip r:embed="rId2" cstate="print"/>
          <a:srcRect/>
          <a:stretch>
            <a:fillRect/>
          </a:stretch>
        </p:blipFill>
        <p:spPr bwMode="auto">
          <a:xfrm>
            <a:off x="625107" y="1901388"/>
            <a:ext cx="10941785" cy="4095750"/>
          </a:xfrm>
          <a:prstGeom prst="rect">
            <a:avLst/>
          </a:prstGeom>
          <a:noFill/>
          <a:ln w="9525">
            <a:noFill/>
            <a:miter lim="800000"/>
            <a:headEnd/>
            <a:tailEnd/>
          </a:ln>
        </p:spPr>
      </p:pic>
    </p:spTree>
    <p:extLst>
      <p:ext uri="{BB962C8B-B14F-4D97-AF65-F5344CB8AC3E}">
        <p14:creationId xmlns:p14="http://schemas.microsoft.com/office/powerpoint/2010/main" val="177931070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3459</TotalTime>
  <Words>1500</Words>
  <Application>Microsoft Office PowerPoint</Application>
  <PresentationFormat>Widescreen</PresentationFormat>
  <Paragraphs>177</Paragraphs>
  <Slides>20</Slides>
  <Notes>0</Notes>
  <HiddenSlides>0</HiddenSlides>
  <MMClips>1</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20</vt:i4>
      </vt:variant>
    </vt:vector>
  </HeadingPairs>
  <TitlesOfParts>
    <vt:vector size="33" baseType="lpstr">
      <vt:lpstr>Arial</vt:lpstr>
      <vt:lpstr>Arial Black</vt:lpstr>
      <vt:lpstr>Calibri</vt:lpstr>
      <vt:lpstr>Calibri Light</vt:lpstr>
      <vt:lpstr>Casper</vt:lpstr>
      <vt:lpstr>Casper Bold</vt:lpstr>
      <vt:lpstr>Karla</vt:lpstr>
      <vt:lpstr>Raleway ExtraBold</vt:lpstr>
      <vt:lpstr>Times New Roman</vt:lpstr>
      <vt:lpstr>Wingdings</vt:lpstr>
      <vt:lpstr>1_Office Theme</vt:lpstr>
      <vt:lpstr>Contents Slide Master</vt:lpstr>
      <vt:lpstr>CorelDRAW</vt:lpstr>
      <vt:lpstr>PowerPoint Presentation</vt:lpstr>
      <vt:lpstr> </vt:lpstr>
      <vt:lpstr>PowerPoint Presentation</vt:lpstr>
      <vt:lpstr>PowerPoint Presentation</vt:lpstr>
      <vt:lpstr>WHY TO STUDY LASER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REFERENCES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Indu Gupta</cp:lastModifiedBy>
  <cp:revision>237</cp:revision>
  <dcterms:created xsi:type="dcterms:W3CDTF">2019-01-09T10:33:58Z</dcterms:created>
  <dcterms:modified xsi:type="dcterms:W3CDTF">2023-06-14T08:04:35Z</dcterms:modified>
</cp:coreProperties>
</file>